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Lst>
  <p:sldSz cy="5143500" cx="9144000"/>
  <p:notesSz cx="6858000" cy="9144000"/>
  <p:embeddedFontLst>
    <p:embeddedFont>
      <p:font typeface="Dosis"/>
      <p:regular r:id="rId85"/>
      <p:bold r:id="rId86"/>
    </p:embeddedFont>
    <p:embeddedFont>
      <p:font typeface="Roboto"/>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font" Target="fonts/Dosis-bold.fntdata"/><Relationship Id="rId41" Type="http://schemas.openxmlformats.org/officeDocument/2006/relationships/slide" Target="slides/slide36.xml"/><Relationship Id="rId85" Type="http://schemas.openxmlformats.org/officeDocument/2006/relationships/font" Target="fonts/Dosis-regular.fntdata"/><Relationship Id="rId44" Type="http://schemas.openxmlformats.org/officeDocument/2006/relationships/slide" Target="slides/slide39.xml"/><Relationship Id="rId88" Type="http://schemas.openxmlformats.org/officeDocument/2006/relationships/font" Target="fonts/Roboto-bold.fntdata"/><Relationship Id="rId43" Type="http://schemas.openxmlformats.org/officeDocument/2006/relationships/slide" Target="slides/slide38.xml"/><Relationship Id="rId87" Type="http://schemas.openxmlformats.org/officeDocument/2006/relationships/font" Target="fonts/Roboto-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italic.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0" Type="http://schemas.openxmlformats.org/officeDocument/2006/relationships/font" Target="fonts/Roboto-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4cea6e25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4cea6e25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c7a47d26b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c7a47d26b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Przestrzeń akcji - jest to informacja dostępna dla agenta na podstawie której wybiera on akcje.</a:t>
            </a:r>
            <a:endParaRPr/>
          </a:p>
          <a:p>
            <a:pPr indent="0" lvl="0" marL="0" rtl="0" algn="l">
              <a:spcBef>
                <a:spcPts val="0"/>
              </a:spcBef>
              <a:spcAft>
                <a:spcPts val="0"/>
              </a:spcAft>
              <a:buNone/>
            </a:pPr>
            <a:r>
              <a:rPr lang="pl"/>
              <a:t>Stanem może być w zasadzie wszystko, w zależności od tego co robimy, może to być stan gry, gdzie w szachach można podać po prostu jaka figura jest na jakim polu w tabeli, ale też obraz z gry czy kamera traktowane jak obrz.</a:t>
            </a:r>
            <a:endParaRPr/>
          </a:p>
          <a:p>
            <a:pPr indent="0" lvl="0" marL="0" rtl="0" algn="l">
              <a:spcBef>
                <a:spcPts val="0"/>
              </a:spcBef>
              <a:spcAft>
                <a:spcPts val="0"/>
              </a:spcAft>
              <a:buNone/>
            </a:pPr>
            <a:r>
              <a:t/>
            </a:r>
            <a:endParaRPr/>
          </a:p>
          <a:p>
            <a:pPr indent="0" lvl="0" marL="0" rtl="0" algn="l">
              <a:spcBef>
                <a:spcPts val="0"/>
              </a:spcBef>
              <a:spcAft>
                <a:spcPts val="0"/>
              </a:spcAft>
              <a:buNone/>
            </a:pPr>
            <a:r>
              <a:rPr lang="pl"/>
              <a:t>Czasami się wyróżnia, że stan zawiera całkowitą informację o środowisku - czyli np. w szachach, gdzie możemy wszystko opisać.</a:t>
            </a:r>
            <a:endParaRPr/>
          </a:p>
          <a:p>
            <a:pPr indent="0" lvl="0" marL="0" rtl="0" algn="l">
              <a:spcBef>
                <a:spcPts val="0"/>
              </a:spcBef>
              <a:spcAft>
                <a:spcPts val="0"/>
              </a:spcAft>
              <a:buNone/>
            </a:pPr>
            <a:r>
              <a:rPr lang="pl"/>
              <a:t>Obserwacja to natomiast tylko częściowa obserwacja świata - np. w kartach nie wiemy co jest w stosie, co mają inny gracze. Z kamery to np. nie widzimy co jest za budynkiem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c7a47d26b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c7a47d26b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No i analogicznie do stanów, mamy przestrzeń akcji, które są wszystkim co może wykonać agent. </a:t>
            </a:r>
            <a:endParaRPr/>
          </a:p>
          <a:p>
            <a:pPr indent="0" lvl="0" marL="0" rtl="0" algn="l">
              <a:spcBef>
                <a:spcPts val="0"/>
              </a:spcBef>
              <a:spcAft>
                <a:spcPts val="0"/>
              </a:spcAft>
              <a:buNone/>
            </a:pPr>
            <a:r>
              <a:rPr lang="pl"/>
              <a:t>W szachach byłaby to lista wszystkich możliwych ruchów, przy grach komputerowych mogą to być klawisze, w jeździe autonomicznej sterowanie gazem, hamulcem i kierownicą.</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c7a47d26bf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c7a47d26bf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c7a47d26b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c7a47d26b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Nagrody,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c7a47d26bf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c7a47d26bf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c7a47d26b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c7a47d26b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c7a47d26bf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c7a47d26b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c7a47d26b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c7a47d26b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c7a47d26b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c7a47d26b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c7a47d26bf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c7a47d26bf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TODO: dodać że z Sutton książki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4cea6e25e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4cea6e25e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c7a47d26bf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c7a47d26bf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TODO: dodać że z Sutton książki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c7a47d26bf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c7a47d26bf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c7a47d26bf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c7a47d26bf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c7a47d26bf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c7a47d26bf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c7a47d26bf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c7a47d26bf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c7a47d26bf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c7a47d26bf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c7a47d26b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c7a47d26b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c7a47d26bf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c7a47d26bf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c7a47d26bf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c7a47d26bf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c7a47d26b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c7a47d26b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4cea6e25e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4cea6e25e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c7a47d26bf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c7a47d26bf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c7a47d26bf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c7a47d26bf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c7a47d26bf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c7a47d26bf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c7a47d26bf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c7a47d26bf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c7a47d26bf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c7a47d26bf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c7a47d26bf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c7a47d26bf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c7a47d26bf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c7a47d26bf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c7a47d26bf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c7a47d26bf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c7a47d26bf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c7a47d26bf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c7a47d26bf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c7a47d26bf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W wielkim skrócie - pozwala nam wyznaczając </a:t>
            </a:r>
            <a:r>
              <a:rPr b="1" lang="pl" sz="1600">
                <a:solidFill>
                  <a:srgbClr val="434343"/>
                </a:solidFill>
                <a:latin typeface="Dosis"/>
                <a:ea typeface="Dosis"/>
                <a:cs typeface="Dosis"/>
                <a:sym typeface="Dosis"/>
              </a:rPr>
              <a:t>q</a:t>
            </a:r>
            <a:r>
              <a:rPr b="1" baseline="-25000" lang="pl" sz="1600">
                <a:solidFill>
                  <a:srgbClr val="434343"/>
                </a:solidFill>
                <a:latin typeface="Dosis"/>
                <a:ea typeface="Dosis"/>
                <a:cs typeface="Dosis"/>
                <a:sym typeface="Dosis"/>
              </a:rPr>
              <a:t>𝜋</a:t>
            </a:r>
            <a:r>
              <a:rPr lang="pl"/>
              <a:t>znaleźć optymalną strategię startując z losowej.</a:t>
            </a:r>
            <a:endParaRPr/>
          </a:p>
          <a:p>
            <a:pPr indent="0" lvl="0" marL="0" rtl="0" algn="l">
              <a:spcBef>
                <a:spcPts val="0"/>
              </a:spcBef>
              <a:spcAft>
                <a:spcPts val="0"/>
              </a:spcAft>
              <a:buNone/>
            </a:pPr>
            <a:r>
              <a:rPr lang="pl"/>
              <a:t>Gdy znajdziemy wartości strategii,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c7a47d26b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c7a47d26b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c7a47d26bf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c7a47d26bf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c7a47d26bf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c7a47d26bf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c7a47d26b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c7a47d26b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Page 105 - This algorithm is called value iteration. It can be written as a particularly simple update operation that combines the policy improvement and truncated policy evaluation steps</a:t>
            </a:r>
            <a:endParaRPr/>
          </a:p>
          <a:p>
            <a:pPr indent="0" lvl="0" marL="0" rtl="0" algn="l">
              <a:spcBef>
                <a:spcPts val="0"/>
              </a:spcBef>
              <a:spcAft>
                <a:spcPts val="0"/>
              </a:spcAft>
              <a:buNone/>
            </a:pPr>
            <a:r>
              <a:rPr lang="pl"/>
              <a:t>So the policy evaluation is just hidden within the max a (which is exactly the same as being greedy)</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c7a47d26bf_0_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c7a47d26bf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Page 105 - This algorithm is called value iteration. It can be written as a particularly simple update operation that combines the policy improvement and truncated policy evaluation steps</a:t>
            </a:r>
            <a:endParaRPr/>
          </a:p>
          <a:p>
            <a:pPr indent="0" lvl="0" marL="0" rtl="0" algn="l">
              <a:spcBef>
                <a:spcPts val="0"/>
              </a:spcBef>
              <a:spcAft>
                <a:spcPts val="0"/>
              </a:spcAft>
              <a:buNone/>
            </a:pPr>
            <a:r>
              <a:rPr lang="pl"/>
              <a:t>So the policy evaluation is just hidden within the max a (which is exactly the same as being greedy)</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c7a47d26bf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c7a47d26bf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c7a47d26bf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c7a47d26bf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c7a47d26bf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c7a47d26bf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7a47d26bf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7a47d26bf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c7a47d26bf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c7a47d26bf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c7a47d26bf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c7a47d26bf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c7a47d26bf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c7a47d26bf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c7a47d26bf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c7a47d26bf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c7a47d26bf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c7a47d26bf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c7a47d26bf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c7a47d26bf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c7a47d26bf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c7a47d26bf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c7a47d26bf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c7a47d26bf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c7a47d26bf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c7a47d26bf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c7a47d26bf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c7a47d26bf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c7a47d26bf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c7a47d26bf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c7a47d26bf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c7a47d26bf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c7a47d26bf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c7a47d26bf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c7a47d26b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c7a47d26b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RL modeluje każdy problem w ten sposób</a:t>
            </a:r>
            <a:endParaRPr/>
          </a:p>
          <a:p>
            <a:pPr indent="0" lvl="0" marL="0" rtl="0" algn="l">
              <a:spcBef>
                <a:spcPts val="0"/>
              </a:spcBef>
              <a:spcAft>
                <a:spcPts val="0"/>
              </a:spcAft>
              <a:buNone/>
            </a:pPr>
            <a:r>
              <a:rPr lang="pl"/>
              <a:t>Mamy jakiegoś agenta i środowisko, agent ma jakiś stan, na podstawie którego podejmuje jakąś akcję.</a:t>
            </a:r>
            <a:endParaRPr/>
          </a:p>
          <a:p>
            <a:pPr indent="0" lvl="0" marL="0" rtl="0" algn="l">
              <a:spcBef>
                <a:spcPts val="0"/>
              </a:spcBef>
              <a:spcAft>
                <a:spcPts val="0"/>
              </a:spcAft>
              <a:buNone/>
            </a:pPr>
            <a:r>
              <a:rPr lang="pl"/>
              <a:t>Środowisko na podstawie tej akcji, daje za nią nagrodę i następny stan.</a:t>
            </a:r>
            <a:endParaRPr/>
          </a:p>
          <a:p>
            <a:pPr indent="0" lvl="0" marL="0" rtl="0" algn="l">
              <a:spcBef>
                <a:spcPts val="0"/>
              </a:spcBef>
              <a:spcAft>
                <a:spcPts val="0"/>
              </a:spcAft>
              <a:buNone/>
            </a:pPr>
            <a:r>
              <a:rPr lang="pl"/>
              <a:t>Celem agenta jest uzbieranie jak największej sumy nagród.</a:t>
            </a:r>
            <a:endParaRPr/>
          </a:p>
          <a:p>
            <a:pPr indent="0" lvl="0" marL="0" rtl="0" algn="l">
              <a:spcBef>
                <a:spcPts val="0"/>
              </a:spcBef>
              <a:spcAft>
                <a:spcPts val="0"/>
              </a:spcAft>
              <a:buNone/>
            </a:pPr>
            <a:r>
              <a:rPr lang="pl"/>
              <a:t>Widzimy że tak po kolei dostajemy stan, akcję, nagrodę, sekwencja takich trójek nazywa się trajektorią.</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c7a47d26bf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c7a47d26bf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c7a47d26bf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c7a47d26bf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c7a47d26bf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c7a47d26bf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c7a47d26bf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c7a47d26bf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c7a47d26bf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c7a47d26bf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c7a47d26bf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c7a47d26bf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c7a47d26bf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c7a47d26bf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c7a47d26bf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c7a47d26bf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c7a47d26bf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c7a47d26bf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c7a47d26bf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c7a47d26bf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c7a47d26b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c7a47d26b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Patrząc teraz na notację, przez S oznacza się stan, R nagrodę, A akcję.</a:t>
            </a:r>
            <a:endParaRPr/>
          </a:p>
          <a:p>
            <a:pPr indent="0" lvl="0" marL="0" rtl="0" algn="l">
              <a:spcBef>
                <a:spcPts val="0"/>
              </a:spcBef>
              <a:spcAft>
                <a:spcPts val="0"/>
              </a:spcAft>
              <a:buNone/>
            </a:pPr>
            <a:r>
              <a:rPr lang="pl"/>
              <a:t>t oznacza time-step, czyli t to będzie obecny, t+1 następny itd.</a:t>
            </a:r>
            <a:endParaRPr/>
          </a:p>
          <a:p>
            <a:pPr indent="0" lvl="0" marL="0" rtl="0" algn="l">
              <a:spcBef>
                <a:spcPts val="0"/>
              </a:spcBef>
              <a:spcAft>
                <a:spcPts val="0"/>
              </a:spcAft>
              <a:buNone/>
            </a:pPr>
            <a:r>
              <a:rPr lang="pl"/>
              <a:t>Dodatkowo decyzje agenta, są na podstawie policy - oznaczanej przez pi - są to prawdopodobieństwa podjęcia jakieś akcji w stanie</a:t>
            </a:r>
            <a:endParaRPr/>
          </a:p>
          <a:p>
            <a:pPr indent="0" lvl="0" marL="0" rtl="0" algn="l">
              <a:spcBef>
                <a:spcPts val="0"/>
              </a:spcBef>
              <a:spcAft>
                <a:spcPts val="0"/>
              </a:spcAft>
              <a:buNone/>
            </a:pPr>
            <a:r>
              <a:rPr lang="pl"/>
              <a:t>Środowiska ma w sobie 2 funkcje - prawdopodobieństwo przejścia do następnych stanów, przy poprzednim stanie i akcji i analogicznie dla nagrody.</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c7a47d26bf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c7a47d26bf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c7a47d26bf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c7a47d26bf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c7a47d26bf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c7a47d26bf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c7a47d26bf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c7a47d26bf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c7a47d26bf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c7a47d26bf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c7a47d26bf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c7a47d26bf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c7a47d26bf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c7a47d26bf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c7a47d26bf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c7a47d26bf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4cea6e25e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4cea6e25e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4cea6e25e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4cea6e25e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c7a47d26b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c7a47d26b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Tutaj taka alternatywna notacja, że zamiast tego t i t+1, obecne stan i nagroda to po prostu S i R, a następne to S prim i R prim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c7a47d26bf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c7a47d26bf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w RLu można wyróżnić 2 rodzaje zadań - epizodyczne i ciągłe</a:t>
            </a:r>
            <a:endParaRPr/>
          </a:p>
          <a:p>
            <a:pPr indent="0" lvl="0" marL="0" rtl="0" algn="l">
              <a:spcBef>
                <a:spcPts val="0"/>
              </a:spcBef>
              <a:spcAft>
                <a:spcPts val="0"/>
              </a:spcAft>
              <a:buNone/>
            </a:pPr>
            <a:r>
              <a:rPr lang="pl"/>
              <a:t>Epizodyczne mają jakiś stan końcowy - po którym epizod się kończy i zaczynamy następny na świeżo.</a:t>
            </a:r>
            <a:endParaRPr/>
          </a:p>
          <a:p>
            <a:pPr indent="0" lvl="0" marL="0" rtl="0" algn="l">
              <a:spcBef>
                <a:spcPts val="0"/>
              </a:spcBef>
              <a:spcAft>
                <a:spcPts val="0"/>
              </a:spcAft>
              <a:buNone/>
            </a:pPr>
            <a:r>
              <a:rPr lang="pl"/>
              <a:t>Najbardziej naturalnym przykładem są gry, gdzie w szachach mamy po prostu jedną partię, gra się kończy matem albo patem i tyle.</a:t>
            </a:r>
            <a:endParaRPr/>
          </a:p>
          <a:p>
            <a:pPr indent="0" lvl="0" marL="0" rtl="0" algn="l">
              <a:spcBef>
                <a:spcPts val="0"/>
              </a:spcBef>
              <a:spcAft>
                <a:spcPts val="0"/>
              </a:spcAft>
              <a:buNone/>
            </a:pPr>
            <a:r>
              <a:rPr lang="pl"/>
              <a:t>Zadania ciągłe, to takie które nie mają stanu końcowego - mogą iść w nieskończoność. Jako przykład to można dać np. kontrolę świateł na skrzyżowaniu, czy przewidywanie pogody.</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2100"/>
              <a:buNone/>
              <a:defRPr sz="2100">
                <a:solidFill>
                  <a:schemeClr val="dk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pic>
        <p:nvPicPr>
          <p:cNvPr id="19" name="Google Shape;19;p2"/>
          <p:cNvPicPr preferRelativeResize="0"/>
          <p:nvPr/>
        </p:nvPicPr>
        <p:blipFill>
          <a:blip r:embed="rId2">
            <a:alphaModFix/>
          </a:blip>
          <a:stretch>
            <a:fillRect/>
          </a:stretch>
        </p:blipFill>
        <p:spPr>
          <a:xfrm>
            <a:off x="97650" y="4476875"/>
            <a:ext cx="741300" cy="567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71" name="Shape 71"/>
        <p:cNvGrpSpPr/>
        <p:nvPr/>
      </p:nvGrpSpPr>
      <p:grpSpPr>
        <a:xfrm>
          <a:off x="0" y="0"/>
          <a:ext cx="0" cy="0"/>
          <a:chOff x="0" y="0"/>
          <a:chExt cx="0" cy="0"/>
        </a:xfrm>
      </p:grpSpPr>
      <p:grpSp>
        <p:nvGrpSpPr>
          <p:cNvPr id="72" name="Google Shape;72;p11"/>
          <p:cNvGrpSpPr/>
          <p:nvPr/>
        </p:nvGrpSpPr>
        <p:grpSpPr>
          <a:xfrm>
            <a:off x="6098378" y="5"/>
            <a:ext cx="3045625" cy="2030570"/>
            <a:chOff x="6098378" y="5"/>
            <a:chExt cx="3045625" cy="2030570"/>
          </a:xfrm>
        </p:grpSpPr>
        <p:sp>
          <p:nvSpPr>
            <p:cNvPr id="73" name="Google Shape;73;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9" name="Google Shape;79;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dk1"/>
              </a:buClr>
              <a:buSzPts val="1800"/>
              <a:buChar char="●"/>
              <a:defRPr>
                <a:solidFill>
                  <a:schemeClr val="dk1"/>
                </a:solidFill>
              </a:defRPr>
            </a:lvl1pPr>
            <a:lvl2pPr indent="-317500" lvl="1" marL="914400" algn="ctr">
              <a:spcBef>
                <a:spcPts val="0"/>
              </a:spcBef>
              <a:spcAft>
                <a:spcPts val="0"/>
              </a:spcAft>
              <a:buClr>
                <a:schemeClr val="dk1"/>
              </a:buClr>
              <a:buSzPts val="1400"/>
              <a:buChar char="○"/>
              <a:defRPr>
                <a:solidFill>
                  <a:schemeClr val="dk1"/>
                </a:solidFill>
              </a:defRPr>
            </a:lvl2pPr>
            <a:lvl3pPr indent="-317500" lvl="2" marL="1371600" algn="ctr">
              <a:spcBef>
                <a:spcPts val="0"/>
              </a:spcBef>
              <a:spcAft>
                <a:spcPts val="0"/>
              </a:spcAft>
              <a:buClr>
                <a:schemeClr val="dk1"/>
              </a:buClr>
              <a:buSzPts val="1400"/>
              <a:buChar char="■"/>
              <a:defRPr>
                <a:solidFill>
                  <a:schemeClr val="dk1"/>
                </a:solidFill>
              </a:defRPr>
            </a:lvl3pPr>
            <a:lvl4pPr indent="-317500" lvl="3" marL="1828800" algn="ctr">
              <a:spcBef>
                <a:spcPts val="0"/>
              </a:spcBef>
              <a:spcAft>
                <a:spcPts val="0"/>
              </a:spcAft>
              <a:buClr>
                <a:schemeClr val="dk1"/>
              </a:buClr>
              <a:buSzPts val="1400"/>
              <a:buChar char="●"/>
              <a:defRPr>
                <a:solidFill>
                  <a:schemeClr val="dk1"/>
                </a:solidFill>
              </a:defRPr>
            </a:lvl4pPr>
            <a:lvl5pPr indent="-317500" lvl="4" marL="2286000" algn="ctr">
              <a:spcBef>
                <a:spcPts val="0"/>
              </a:spcBef>
              <a:spcAft>
                <a:spcPts val="0"/>
              </a:spcAft>
              <a:buClr>
                <a:schemeClr val="dk1"/>
              </a:buClr>
              <a:buSzPts val="1400"/>
              <a:buChar char="○"/>
              <a:defRPr>
                <a:solidFill>
                  <a:schemeClr val="dk1"/>
                </a:solidFill>
              </a:defRPr>
            </a:lvl5pPr>
            <a:lvl6pPr indent="-317500" lvl="5" marL="2743200" algn="ctr">
              <a:spcBef>
                <a:spcPts val="0"/>
              </a:spcBef>
              <a:spcAft>
                <a:spcPts val="0"/>
              </a:spcAft>
              <a:buClr>
                <a:schemeClr val="dk1"/>
              </a:buClr>
              <a:buSzPts val="1400"/>
              <a:buChar char="■"/>
              <a:defRPr>
                <a:solidFill>
                  <a:schemeClr val="dk1"/>
                </a:solidFill>
              </a:defRPr>
            </a:lvl6pPr>
            <a:lvl7pPr indent="-317500" lvl="6" marL="3200400" algn="ctr">
              <a:spcBef>
                <a:spcPts val="0"/>
              </a:spcBef>
              <a:spcAft>
                <a:spcPts val="0"/>
              </a:spcAft>
              <a:buClr>
                <a:schemeClr val="dk1"/>
              </a:buClr>
              <a:buSzPts val="1400"/>
              <a:buChar char="●"/>
              <a:defRPr>
                <a:solidFill>
                  <a:schemeClr val="dk1"/>
                </a:solidFill>
              </a:defRPr>
            </a:lvl7pPr>
            <a:lvl8pPr indent="-317500" lvl="7" marL="3657600" algn="ctr">
              <a:spcBef>
                <a:spcPts val="0"/>
              </a:spcBef>
              <a:spcAft>
                <a:spcPts val="0"/>
              </a:spcAft>
              <a:buClr>
                <a:schemeClr val="dk1"/>
              </a:buClr>
              <a:buSzPts val="1400"/>
              <a:buChar char="○"/>
              <a:defRPr>
                <a:solidFill>
                  <a:schemeClr val="dk1"/>
                </a:solidFill>
              </a:defRPr>
            </a:lvl8pPr>
            <a:lvl9pPr indent="-317500" lvl="8" marL="4114800" algn="ctr">
              <a:spcBef>
                <a:spcPts val="0"/>
              </a:spcBef>
              <a:spcAft>
                <a:spcPts val="0"/>
              </a:spcAft>
              <a:buClr>
                <a:schemeClr val="dk1"/>
              </a:buClr>
              <a:buSzPts val="1400"/>
              <a:buChar char="■"/>
              <a:defRPr>
                <a:solidFill>
                  <a:schemeClr val="dk1"/>
                </a:solidFill>
              </a:defRPr>
            </a:lvl9pPr>
          </a:lstStyle>
          <a:p/>
        </p:txBody>
      </p:sp>
      <p:pic>
        <p:nvPicPr>
          <p:cNvPr id="80" name="Google Shape;80;p11"/>
          <p:cNvPicPr preferRelativeResize="0"/>
          <p:nvPr/>
        </p:nvPicPr>
        <p:blipFill>
          <a:blip r:embed="rId2">
            <a:alphaModFix/>
          </a:blip>
          <a:stretch>
            <a:fillRect/>
          </a:stretch>
        </p:blipFill>
        <p:spPr>
          <a:xfrm>
            <a:off x="97650" y="4476875"/>
            <a:ext cx="741300" cy="5679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 name="Shape 81"/>
        <p:cNvGrpSpPr/>
        <p:nvPr/>
      </p:nvGrpSpPr>
      <p:grpSpPr>
        <a:xfrm>
          <a:off x="0" y="0"/>
          <a:ext cx="0" cy="0"/>
          <a:chOff x="0" y="0"/>
          <a:chExt cx="0" cy="0"/>
        </a:xfrm>
      </p:grpSpPr>
      <p:pic>
        <p:nvPicPr>
          <p:cNvPr id="82" name="Google Shape;82;p12"/>
          <p:cNvPicPr preferRelativeResize="0"/>
          <p:nvPr/>
        </p:nvPicPr>
        <p:blipFill>
          <a:blip r:embed="rId2">
            <a:alphaModFix/>
          </a:blip>
          <a:stretch>
            <a:fillRect/>
          </a:stretch>
        </p:blipFill>
        <p:spPr>
          <a:xfrm>
            <a:off x="97650" y="4476875"/>
            <a:ext cx="741300" cy="5679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20" name="Shape 20"/>
        <p:cNvGrpSpPr/>
        <p:nvPr/>
      </p:nvGrpSpPr>
      <p:grpSpPr>
        <a:xfrm>
          <a:off x="0" y="0"/>
          <a:ext cx="0" cy="0"/>
          <a:chOff x="0" y="0"/>
          <a:chExt cx="0" cy="0"/>
        </a:xfrm>
      </p:grpSpPr>
      <p:grpSp>
        <p:nvGrpSpPr>
          <p:cNvPr id="21" name="Google Shape;21;p3"/>
          <p:cNvGrpSpPr/>
          <p:nvPr/>
        </p:nvGrpSpPr>
        <p:grpSpPr>
          <a:xfrm>
            <a:off x="6098378" y="5"/>
            <a:ext cx="3045625" cy="2030570"/>
            <a:chOff x="6098378" y="5"/>
            <a:chExt cx="3045625" cy="2030570"/>
          </a:xfrm>
        </p:grpSpPr>
        <p:sp>
          <p:nvSpPr>
            <p:cNvPr id="22" name="Google Shape;22;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8" name="Google Shape;28;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pic>
        <p:nvPicPr>
          <p:cNvPr id="29" name="Google Shape;29;p3"/>
          <p:cNvPicPr preferRelativeResize="0"/>
          <p:nvPr/>
        </p:nvPicPr>
        <p:blipFill>
          <a:blip r:embed="rId2">
            <a:alphaModFix/>
          </a:blip>
          <a:stretch>
            <a:fillRect/>
          </a:stretch>
        </p:blipFill>
        <p:spPr>
          <a:xfrm>
            <a:off x="97650" y="4476875"/>
            <a:ext cx="741300" cy="5679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grpSp>
        <p:nvGrpSpPr>
          <p:cNvPr id="31" name="Google Shape;31;p4"/>
          <p:cNvGrpSpPr/>
          <p:nvPr/>
        </p:nvGrpSpPr>
        <p:grpSpPr>
          <a:xfrm>
            <a:off x="0" y="3903669"/>
            <a:ext cx="9144000" cy="1239925"/>
            <a:chOff x="0" y="3903669"/>
            <a:chExt cx="9144000" cy="1239925"/>
          </a:xfrm>
        </p:grpSpPr>
        <p:sp>
          <p:nvSpPr>
            <p:cNvPr id="32" name="Google Shape;32;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9" name="Google Shape;39;p4"/>
          <p:cNvPicPr preferRelativeResize="0"/>
          <p:nvPr/>
        </p:nvPicPr>
        <p:blipFill>
          <a:blip r:embed="rId2">
            <a:alphaModFix/>
          </a:blip>
          <a:stretch>
            <a:fillRect/>
          </a:stretch>
        </p:blipFill>
        <p:spPr>
          <a:xfrm>
            <a:off x="103825" y="4285875"/>
            <a:ext cx="741300" cy="5679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2" name="Google Shape;42;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44" name="Google Shape;44;p5"/>
          <p:cNvPicPr preferRelativeResize="0"/>
          <p:nvPr/>
        </p:nvPicPr>
        <p:blipFill>
          <a:blip r:embed="rId2">
            <a:alphaModFix/>
          </a:blip>
          <a:stretch>
            <a:fillRect/>
          </a:stretch>
        </p:blipFill>
        <p:spPr>
          <a:xfrm>
            <a:off x="97650" y="4476875"/>
            <a:ext cx="741300" cy="5679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pic>
        <p:nvPicPr>
          <p:cNvPr id="47" name="Google Shape;47;p6"/>
          <p:cNvPicPr preferRelativeResize="0"/>
          <p:nvPr/>
        </p:nvPicPr>
        <p:blipFill>
          <a:blip r:embed="rId2">
            <a:alphaModFix/>
          </a:blip>
          <a:stretch>
            <a:fillRect/>
          </a:stretch>
        </p:blipFill>
        <p:spPr>
          <a:xfrm>
            <a:off x="97650" y="4476875"/>
            <a:ext cx="741300" cy="5679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0" name="Google Shape;50;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pic>
        <p:nvPicPr>
          <p:cNvPr id="51" name="Google Shape;51;p7"/>
          <p:cNvPicPr preferRelativeResize="0"/>
          <p:nvPr/>
        </p:nvPicPr>
        <p:blipFill>
          <a:blip r:embed="rId2">
            <a:alphaModFix/>
          </a:blip>
          <a:stretch>
            <a:fillRect/>
          </a:stretch>
        </p:blipFill>
        <p:spPr>
          <a:xfrm>
            <a:off x="97650" y="4476875"/>
            <a:ext cx="741300" cy="5679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2" name="Shape 52"/>
        <p:cNvGrpSpPr/>
        <p:nvPr/>
      </p:nvGrpSpPr>
      <p:grpSpPr>
        <a:xfrm>
          <a:off x="0" y="0"/>
          <a:ext cx="0" cy="0"/>
          <a:chOff x="0" y="0"/>
          <a:chExt cx="0" cy="0"/>
        </a:xfrm>
      </p:grpSpPr>
      <p:grpSp>
        <p:nvGrpSpPr>
          <p:cNvPr id="53" name="Google Shape;53;p8"/>
          <p:cNvGrpSpPr/>
          <p:nvPr/>
        </p:nvGrpSpPr>
        <p:grpSpPr>
          <a:xfrm>
            <a:off x="6098378" y="5"/>
            <a:ext cx="3045625" cy="2030570"/>
            <a:chOff x="6098378" y="5"/>
            <a:chExt cx="3045625" cy="2030570"/>
          </a:xfrm>
        </p:grpSpPr>
        <p:sp>
          <p:nvSpPr>
            <p:cNvPr id="54" name="Google Shape;54;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pic>
        <p:nvPicPr>
          <p:cNvPr id="60" name="Google Shape;60;p8"/>
          <p:cNvPicPr preferRelativeResize="0"/>
          <p:nvPr/>
        </p:nvPicPr>
        <p:blipFill>
          <a:blip r:embed="rId2">
            <a:alphaModFix/>
          </a:blip>
          <a:stretch>
            <a:fillRect/>
          </a:stretch>
        </p:blipFill>
        <p:spPr>
          <a:xfrm>
            <a:off x="97650" y="4476875"/>
            <a:ext cx="741300" cy="5679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 name="Google Shape;6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4" name="Google Shape;64;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5" name="Google Shape;65;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6" name="Google Shape;6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pic>
        <p:nvPicPr>
          <p:cNvPr id="67" name="Google Shape;67;p9"/>
          <p:cNvPicPr preferRelativeResize="0"/>
          <p:nvPr/>
        </p:nvPicPr>
        <p:blipFill>
          <a:blip r:embed="rId2">
            <a:alphaModFix/>
          </a:blip>
          <a:stretch>
            <a:fillRect/>
          </a:stretch>
        </p:blipFill>
        <p:spPr>
          <a:xfrm>
            <a:off x="97650" y="4476875"/>
            <a:ext cx="741300" cy="5679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0"/>
          <p:cNvSpPr txBox="1"/>
          <p:nvPr>
            <p:ph idx="1" type="body"/>
          </p:nvPr>
        </p:nvSpPr>
        <p:spPr>
          <a:xfrm>
            <a:off x="954150" y="4461438"/>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pic>
        <p:nvPicPr>
          <p:cNvPr id="70" name="Google Shape;70;p10"/>
          <p:cNvPicPr preferRelativeResize="0"/>
          <p:nvPr/>
        </p:nvPicPr>
        <p:blipFill>
          <a:blip r:embed="rId2">
            <a:alphaModFix/>
          </a:blip>
          <a:stretch>
            <a:fillRect/>
          </a:stretch>
        </p:blipFill>
        <p:spPr>
          <a:xfrm>
            <a:off x="97650" y="4476875"/>
            <a:ext cx="741300" cy="5679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Dosis"/>
              <a:buNone/>
              <a:defRPr sz="3000">
                <a:solidFill>
                  <a:schemeClr val="dk1"/>
                </a:solidFill>
                <a:latin typeface="Dosis"/>
                <a:ea typeface="Dosis"/>
                <a:cs typeface="Dosis"/>
                <a:sym typeface="Dosis"/>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Dosis"/>
              <a:buChar char="●"/>
              <a:defRPr sz="1800">
                <a:solidFill>
                  <a:schemeClr val="dk2"/>
                </a:solidFill>
                <a:latin typeface="Dosis"/>
                <a:ea typeface="Dosis"/>
                <a:cs typeface="Dosis"/>
                <a:sym typeface="Dosis"/>
              </a:defRPr>
            </a:lvl1pPr>
            <a:lvl2pPr indent="-317500" lvl="1" marL="914400">
              <a:lnSpc>
                <a:spcPct val="115000"/>
              </a:lnSpc>
              <a:spcBef>
                <a:spcPts val="0"/>
              </a:spcBef>
              <a:spcAft>
                <a:spcPts val="0"/>
              </a:spcAft>
              <a:buClr>
                <a:schemeClr val="dk2"/>
              </a:buClr>
              <a:buSzPts val="1400"/>
              <a:buFont typeface="Dosis"/>
              <a:buChar char="○"/>
              <a:defRPr>
                <a:solidFill>
                  <a:schemeClr val="dk2"/>
                </a:solidFill>
                <a:latin typeface="Dosis"/>
                <a:ea typeface="Dosis"/>
                <a:cs typeface="Dosis"/>
                <a:sym typeface="Dosis"/>
              </a:defRPr>
            </a:lvl2pPr>
            <a:lvl3pPr indent="-317500" lvl="2" marL="1371600">
              <a:lnSpc>
                <a:spcPct val="115000"/>
              </a:lnSpc>
              <a:spcBef>
                <a:spcPts val="0"/>
              </a:spcBef>
              <a:spcAft>
                <a:spcPts val="0"/>
              </a:spcAft>
              <a:buClr>
                <a:schemeClr val="dk2"/>
              </a:buClr>
              <a:buSzPts val="1400"/>
              <a:buFont typeface="Dosis"/>
              <a:buChar char="■"/>
              <a:defRPr>
                <a:solidFill>
                  <a:schemeClr val="dk2"/>
                </a:solidFill>
                <a:latin typeface="Dosis"/>
                <a:ea typeface="Dosis"/>
                <a:cs typeface="Dosis"/>
                <a:sym typeface="Dosis"/>
              </a:defRPr>
            </a:lvl3pPr>
            <a:lvl4pPr indent="-317500" lvl="3" marL="1828800">
              <a:lnSpc>
                <a:spcPct val="115000"/>
              </a:lnSpc>
              <a:spcBef>
                <a:spcPts val="0"/>
              </a:spcBef>
              <a:spcAft>
                <a:spcPts val="0"/>
              </a:spcAft>
              <a:buClr>
                <a:schemeClr val="dk2"/>
              </a:buClr>
              <a:buSzPts val="1400"/>
              <a:buFont typeface="Dosis"/>
              <a:buChar char="●"/>
              <a:defRPr>
                <a:solidFill>
                  <a:schemeClr val="dk2"/>
                </a:solidFill>
                <a:latin typeface="Dosis"/>
                <a:ea typeface="Dosis"/>
                <a:cs typeface="Dosis"/>
                <a:sym typeface="Dosis"/>
              </a:defRPr>
            </a:lvl4pPr>
            <a:lvl5pPr indent="-317500" lvl="4" marL="2286000">
              <a:lnSpc>
                <a:spcPct val="115000"/>
              </a:lnSpc>
              <a:spcBef>
                <a:spcPts val="0"/>
              </a:spcBef>
              <a:spcAft>
                <a:spcPts val="0"/>
              </a:spcAft>
              <a:buClr>
                <a:schemeClr val="dk2"/>
              </a:buClr>
              <a:buSzPts val="1400"/>
              <a:buFont typeface="Dosis"/>
              <a:buChar char="○"/>
              <a:defRPr>
                <a:solidFill>
                  <a:schemeClr val="dk2"/>
                </a:solidFill>
                <a:latin typeface="Dosis"/>
                <a:ea typeface="Dosis"/>
                <a:cs typeface="Dosis"/>
                <a:sym typeface="Dosis"/>
              </a:defRPr>
            </a:lvl5pPr>
            <a:lvl6pPr indent="-317500" lvl="5" marL="2743200">
              <a:lnSpc>
                <a:spcPct val="115000"/>
              </a:lnSpc>
              <a:spcBef>
                <a:spcPts val="0"/>
              </a:spcBef>
              <a:spcAft>
                <a:spcPts val="0"/>
              </a:spcAft>
              <a:buClr>
                <a:schemeClr val="dk2"/>
              </a:buClr>
              <a:buSzPts val="1400"/>
              <a:buFont typeface="Dosis"/>
              <a:buChar char="■"/>
              <a:defRPr>
                <a:solidFill>
                  <a:schemeClr val="dk2"/>
                </a:solidFill>
                <a:latin typeface="Dosis"/>
                <a:ea typeface="Dosis"/>
                <a:cs typeface="Dosis"/>
                <a:sym typeface="Dosis"/>
              </a:defRPr>
            </a:lvl6pPr>
            <a:lvl7pPr indent="-317500" lvl="6" marL="3200400">
              <a:lnSpc>
                <a:spcPct val="115000"/>
              </a:lnSpc>
              <a:spcBef>
                <a:spcPts val="0"/>
              </a:spcBef>
              <a:spcAft>
                <a:spcPts val="0"/>
              </a:spcAft>
              <a:buClr>
                <a:schemeClr val="dk2"/>
              </a:buClr>
              <a:buSzPts val="1400"/>
              <a:buFont typeface="Dosis"/>
              <a:buChar char="●"/>
              <a:defRPr>
                <a:solidFill>
                  <a:schemeClr val="dk2"/>
                </a:solidFill>
                <a:latin typeface="Dosis"/>
                <a:ea typeface="Dosis"/>
                <a:cs typeface="Dosis"/>
                <a:sym typeface="Dosis"/>
              </a:defRPr>
            </a:lvl7pPr>
            <a:lvl8pPr indent="-317500" lvl="7" marL="3657600">
              <a:lnSpc>
                <a:spcPct val="115000"/>
              </a:lnSpc>
              <a:spcBef>
                <a:spcPts val="0"/>
              </a:spcBef>
              <a:spcAft>
                <a:spcPts val="0"/>
              </a:spcAft>
              <a:buClr>
                <a:schemeClr val="dk2"/>
              </a:buClr>
              <a:buSzPts val="1400"/>
              <a:buFont typeface="Dosis"/>
              <a:buChar char="○"/>
              <a:defRPr>
                <a:solidFill>
                  <a:schemeClr val="dk2"/>
                </a:solidFill>
                <a:latin typeface="Dosis"/>
                <a:ea typeface="Dosis"/>
                <a:cs typeface="Dosis"/>
                <a:sym typeface="Dosis"/>
              </a:defRPr>
            </a:lvl8pPr>
            <a:lvl9pPr indent="-317500" lvl="8" marL="4114800">
              <a:lnSpc>
                <a:spcPct val="115000"/>
              </a:lnSpc>
              <a:spcBef>
                <a:spcPts val="0"/>
              </a:spcBef>
              <a:spcAft>
                <a:spcPts val="0"/>
              </a:spcAft>
              <a:buClr>
                <a:schemeClr val="dk2"/>
              </a:buClr>
              <a:buSzPts val="1400"/>
              <a:buFont typeface="Dosis"/>
              <a:buChar char="■"/>
              <a:defRPr>
                <a:solidFill>
                  <a:schemeClr val="dk2"/>
                </a:solidFill>
                <a:latin typeface="Dosis"/>
                <a:ea typeface="Dosis"/>
                <a:cs typeface="Dosis"/>
                <a:sym typeface="Dosis"/>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hyperlink" Target="https://files.herculeschess.com/file/herculeschess/2020/09/combinations.p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0.gif"/><Relationship Id="rId4" Type="http://schemas.openxmlformats.org/officeDocument/2006/relationships/hyperlink" Target="https://www.deepmind.com/blog/specification-gaming-the-flip-side-of-ai-ingenuity"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hyperlink" Target="https://www.youtube.com/watch?v=9dvmrjVuHOQ"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s://www.deepmind.com/blog/specification-gaming-the-flip-side-of-ai-ingenuity" TargetMode="External"/><Relationship Id="rId4" Type="http://schemas.openxmlformats.org/officeDocument/2006/relationships/image" Target="../media/image24.gif"/><Relationship Id="rId5" Type="http://schemas.openxmlformats.org/officeDocument/2006/relationships/image" Target="../media/image3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hyperlink" Target="https://www.researchgate.net/publication/220380847_Gradient_Descent_Methods_in_Learning_Classifier_Systems_Improving_XCS_Performance_in_Multistep_Problems/figures?lo=1"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spinningup.openai.com/en/latest/spinningup/rl_intro2.html#a-taxonomy-of-rl-algorithms" TargetMode="Externa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spinningup.openai.com/en/latest/spinningup/rl_intro2.html#a-taxonomy-of-rl-algorithms" TargetMode="Externa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hyperlink" Target="https://en.wikipedia.org/wiki/Markov_decision_proces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youtube.com/watch?v=zR11FLZ-O9M" TargetMode="External"/><Relationship Id="rId4" Type="http://schemas.openxmlformats.org/officeDocument/2006/relationships/hyperlink" Target="https://huggingface.co/deep-rl-course/unit0/introduction" TargetMode="External"/><Relationship Id="rId5" Type="http://schemas.openxmlformats.org/officeDocument/2006/relationships/hyperlink" Target="https://spinningup.openai.com/en/latest/" TargetMode="External"/><Relationship Id="rId6" Type="http://schemas.openxmlformats.org/officeDocument/2006/relationships/hyperlink" Target="http://www.incompleteideas.net/book/the-book-2nd.html" TargetMode="External"/><Relationship Id="rId7" Type="http://schemas.openxmlformats.org/officeDocument/2006/relationships/hyperlink" Target="https://www.deepmind.com/learning-resources/reinforcement-learning-lecture-series-2021" TargetMode="External"/><Relationship Id="rId8" Type="http://schemas.openxmlformats.org/officeDocument/2006/relationships/hyperlink" Target="https://www.coursera.org/specializations/reinforcement-learni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s://www.geeksforgeeks.org/bellman-equation/" TargetMode="Externa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www.geeksforgeeks.org/bellman-equation/" TargetMode="Externa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2.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32.png"/><Relationship Id="rId4" Type="http://schemas.openxmlformats.org/officeDocument/2006/relationships/image" Target="../media/image45.png"/><Relationship Id="rId5" Type="http://schemas.openxmlformats.org/officeDocument/2006/relationships/hyperlink" Target="http://ai.berkeley.edu/lecture_slides.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44.png"/><Relationship Id="rId4" Type="http://schemas.openxmlformats.org/officeDocument/2006/relationships/hyperlink" Target="https://huggingface.co/deep-rl-course/unit1/exp-exp-tradeoff?fw=pt"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51.png"/><Relationship Id="rId4" Type="http://schemas.openxmlformats.org/officeDocument/2006/relationships/hyperlink" Target="https://medium.com/analytics-vidhya/multi-armed-bandit-analysis-of-epsilon-greedy-algorithm-8057d7087423"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47.png"/><Relationship Id="rId4" Type="http://schemas.openxmlformats.org/officeDocument/2006/relationships/hyperlink" Target="https://towardsdatascience.com/training-an-agent-to-beat-grid-world-fac8a48109a8"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68.png"/><Relationship Id="rId4" Type="http://schemas.openxmlformats.org/officeDocument/2006/relationships/image" Target="../media/image58.png"/><Relationship Id="rId5" Type="http://schemas.openxmlformats.org/officeDocument/2006/relationships/image" Target="../media/image53.png"/><Relationship Id="rId6" Type="http://schemas.openxmlformats.org/officeDocument/2006/relationships/image" Target="../media/image48.png"/><Relationship Id="rId7"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55.png"/><Relationship Id="rId4" Type="http://schemas.openxmlformats.org/officeDocument/2006/relationships/hyperlink" Target="https://github.com/kuz/DeepMind-Atari-Deep-Q-Learner" TargetMode="External"/><Relationship Id="rId5" Type="http://schemas.openxmlformats.org/officeDocument/2006/relationships/image" Target="../media/image67.gif"/><Relationship Id="rId6" Type="http://schemas.openxmlformats.org/officeDocument/2006/relationships/image" Target="../media/image59.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62.png"/><Relationship Id="rId4" Type="http://schemas.openxmlformats.org/officeDocument/2006/relationships/hyperlink" Target="https://pylessons.com/Beyond-DQN"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50.png"/><Relationship Id="rId4" Type="http://schemas.openxmlformats.org/officeDocument/2006/relationships/hyperlink" Target="http://karpathy.github.io/2016/05/31/r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hyperlink" Target="http://www.youtube.com/watch?v=YOW8m2YGtRg" TargetMode="External"/><Relationship Id="rId4" Type="http://schemas.openxmlformats.org/officeDocument/2006/relationships/image" Target="../media/image64.jpg"/><Relationship Id="rId5"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hyperlink" Target="http://incompleteideas.net/book/RLbook2020.pdf"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63.png"/><Relationship Id="rId4" Type="http://schemas.openxmlformats.org/officeDocument/2006/relationships/hyperlink" Target="http://karpathy.github.io/2016/05/31/rl/"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65.gif"/><Relationship Id="rId4" Type="http://schemas.openxmlformats.org/officeDocument/2006/relationships/hyperlink" Target="https://venturebeat.com/ai/google-deepmind-alphazero-chess-shogi-go/"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61.png"/><Relationship Id="rId4" Type="http://schemas.openxmlformats.org/officeDocument/2006/relationships/hyperlink" Target="https://openai.com/blog/chatgpt/"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hyperlink" Target="http://www.youtube.com/watch?v=lUZUr7jxoqM" TargetMode="External"/><Relationship Id="rId4" Type="http://schemas.openxmlformats.org/officeDocument/2006/relationships/image" Target="../media/image69.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6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hyperlink" Target="http://incompleteideas.net/book/RLbook2020.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l"/>
              <a:t>Reinforcement Learning</a:t>
            </a:r>
            <a:endParaRPr/>
          </a:p>
        </p:txBody>
      </p:sp>
      <p:sp>
        <p:nvSpPr>
          <p:cNvPr id="88" name="Google Shape;88;p13"/>
          <p:cNvSpPr txBox="1"/>
          <p:nvPr>
            <p:ph idx="1" type="subTitle"/>
          </p:nvPr>
        </p:nvSpPr>
        <p:spPr>
          <a:xfrm>
            <a:off x="598100" y="2715925"/>
            <a:ext cx="8222100" cy="94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Patryk Neubauer</a:t>
            </a:r>
            <a:endParaRPr/>
          </a:p>
          <a:p>
            <a:pPr indent="0" lvl="0" marL="0" rtl="0" algn="l">
              <a:spcBef>
                <a:spcPts val="0"/>
              </a:spcBef>
              <a:spcAft>
                <a:spcPts val="0"/>
              </a:spcAft>
              <a:buNone/>
            </a:pPr>
            <a:r>
              <a:rPr lang="pl"/>
              <a:t>Gradient Science Club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311700" y="410000"/>
            <a:ext cx="8520600" cy="607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pl" sz="3000"/>
              <a:t>State Space</a:t>
            </a:r>
            <a:endParaRPr/>
          </a:p>
        </p:txBody>
      </p:sp>
      <p:sp>
        <p:nvSpPr>
          <p:cNvPr id="158" name="Google Shape;158;p2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10000"/>
          </a:bodyPr>
          <a:lstStyle/>
          <a:p>
            <a:pPr indent="-336550" lvl="0" marL="457200" rtl="0" algn="l">
              <a:spcBef>
                <a:spcPts val="0"/>
              </a:spcBef>
              <a:spcAft>
                <a:spcPts val="0"/>
              </a:spcAft>
              <a:buSzPts val="1700"/>
              <a:buChar char="●"/>
            </a:pPr>
            <a:r>
              <a:rPr lang="pl" sz="1700"/>
              <a:t>State - description of the environment - information </a:t>
            </a:r>
            <a:r>
              <a:rPr lang="pl" sz="1700"/>
              <a:t>available</a:t>
            </a:r>
            <a:r>
              <a:rPr lang="pl" sz="1700"/>
              <a:t> to the agent, based on which it needs to pick an action.</a:t>
            </a:r>
            <a:endParaRPr sz="1700"/>
          </a:p>
          <a:p>
            <a:pPr indent="-336550" lvl="0" marL="457200" rtl="0" algn="l">
              <a:spcBef>
                <a:spcPts val="0"/>
              </a:spcBef>
              <a:spcAft>
                <a:spcPts val="0"/>
              </a:spcAft>
              <a:buSzPts val="1700"/>
              <a:buChar char="●"/>
            </a:pPr>
            <a:r>
              <a:rPr lang="pl" sz="1700"/>
              <a:t>It can be basically anything:</a:t>
            </a:r>
            <a:endParaRPr sz="1700"/>
          </a:p>
          <a:p>
            <a:pPr indent="-336550" lvl="1" marL="914400" rtl="0" algn="l">
              <a:spcBef>
                <a:spcPts val="0"/>
              </a:spcBef>
              <a:spcAft>
                <a:spcPts val="0"/>
              </a:spcAft>
              <a:buSzPts val="1700"/>
              <a:buChar char="○"/>
            </a:pPr>
            <a:r>
              <a:rPr lang="pl" sz="1700"/>
              <a:t>Board state in a chess game</a:t>
            </a:r>
            <a:endParaRPr sz="1700"/>
          </a:p>
          <a:p>
            <a:pPr indent="-336550" lvl="1" marL="914400" rtl="0" algn="l">
              <a:spcBef>
                <a:spcPts val="0"/>
              </a:spcBef>
              <a:spcAft>
                <a:spcPts val="0"/>
              </a:spcAft>
              <a:buSzPts val="1700"/>
              <a:buChar char="○"/>
            </a:pPr>
            <a:r>
              <a:rPr lang="pl" sz="1700"/>
              <a:t>Screen of a video game</a:t>
            </a:r>
            <a:endParaRPr sz="1700"/>
          </a:p>
          <a:p>
            <a:pPr indent="-336550" lvl="1" marL="914400" rtl="0" algn="l">
              <a:spcBef>
                <a:spcPts val="0"/>
              </a:spcBef>
              <a:spcAft>
                <a:spcPts val="0"/>
              </a:spcAft>
              <a:buSzPts val="1700"/>
              <a:buChar char="○"/>
            </a:pPr>
            <a:r>
              <a:rPr lang="pl" sz="1700"/>
              <a:t>Camera feed from a robot</a:t>
            </a:r>
            <a:endParaRPr sz="1700"/>
          </a:p>
          <a:p>
            <a:pPr indent="-336550" lvl="1" marL="914400" rtl="0" algn="l">
              <a:spcBef>
                <a:spcPts val="0"/>
              </a:spcBef>
              <a:spcAft>
                <a:spcPts val="0"/>
              </a:spcAft>
              <a:buSzPts val="1700"/>
              <a:buChar char="○"/>
            </a:pPr>
            <a:r>
              <a:rPr lang="pl" sz="1700"/>
              <a:t>…</a:t>
            </a:r>
            <a:endParaRPr sz="1700"/>
          </a:p>
          <a:p>
            <a:pPr indent="0" lvl="0" marL="914400" rtl="0" algn="l">
              <a:spcBef>
                <a:spcPts val="1200"/>
              </a:spcBef>
              <a:spcAft>
                <a:spcPts val="0"/>
              </a:spcAft>
              <a:buNone/>
            </a:pPr>
            <a:r>
              <a:t/>
            </a:r>
            <a:endParaRPr sz="1700"/>
          </a:p>
          <a:p>
            <a:pPr indent="-336550" lvl="0" marL="457200" rtl="0" algn="l">
              <a:spcBef>
                <a:spcPts val="1200"/>
              </a:spcBef>
              <a:spcAft>
                <a:spcPts val="0"/>
              </a:spcAft>
              <a:buSzPts val="1700"/>
              <a:buChar char="●"/>
            </a:pPr>
            <a:r>
              <a:rPr b="1" lang="pl" sz="1700"/>
              <a:t>State represents the complete information about the environment </a:t>
            </a:r>
            <a:r>
              <a:rPr lang="pl" sz="1700"/>
              <a:t>(no hidden information), while </a:t>
            </a:r>
            <a:r>
              <a:rPr b="1" lang="pl" sz="1700"/>
              <a:t>observation is a partial description of the world </a:t>
            </a:r>
            <a:r>
              <a:rPr lang="pl" sz="1700"/>
              <a:t>- often used interchangeably</a:t>
            </a:r>
            <a:endParaRPr sz="1700"/>
          </a:p>
        </p:txBody>
      </p:sp>
      <p:pic>
        <p:nvPicPr>
          <p:cNvPr id="159" name="Google Shape;159;p22"/>
          <p:cNvPicPr preferRelativeResize="0"/>
          <p:nvPr/>
        </p:nvPicPr>
        <p:blipFill>
          <a:blip r:embed="rId3">
            <a:alphaModFix/>
          </a:blip>
          <a:stretch>
            <a:fillRect/>
          </a:stretch>
        </p:blipFill>
        <p:spPr>
          <a:xfrm>
            <a:off x="3939925" y="1650175"/>
            <a:ext cx="1785250" cy="1785250"/>
          </a:xfrm>
          <a:prstGeom prst="rect">
            <a:avLst/>
          </a:prstGeom>
          <a:noFill/>
          <a:ln>
            <a:noFill/>
          </a:ln>
        </p:spPr>
      </p:pic>
      <p:sp>
        <p:nvSpPr>
          <p:cNvPr id="160" name="Google Shape;160;p22"/>
          <p:cNvSpPr txBox="1"/>
          <p:nvPr/>
        </p:nvSpPr>
        <p:spPr>
          <a:xfrm>
            <a:off x="3939925" y="3338925"/>
            <a:ext cx="183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100">
                <a:latin typeface="Dosis"/>
                <a:ea typeface="Dosis"/>
                <a:cs typeface="Dosis"/>
                <a:sym typeface="Dosis"/>
              </a:rPr>
              <a:t>State - complete information</a:t>
            </a:r>
            <a:endParaRPr sz="1100">
              <a:latin typeface="Dosis"/>
              <a:ea typeface="Dosis"/>
              <a:cs typeface="Dosis"/>
              <a:sym typeface="Dosis"/>
            </a:endParaRPr>
          </a:p>
        </p:txBody>
      </p:sp>
      <p:pic>
        <p:nvPicPr>
          <p:cNvPr id="161" name="Google Shape;161;p22"/>
          <p:cNvPicPr preferRelativeResize="0"/>
          <p:nvPr/>
        </p:nvPicPr>
        <p:blipFill>
          <a:blip r:embed="rId4">
            <a:alphaModFix/>
          </a:blip>
          <a:stretch>
            <a:fillRect/>
          </a:stretch>
        </p:blipFill>
        <p:spPr>
          <a:xfrm>
            <a:off x="5836725" y="1737938"/>
            <a:ext cx="2862700" cy="1609725"/>
          </a:xfrm>
          <a:prstGeom prst="rect">
            <a:avLst/>
          </a:prstGeom>
          <a:noFill/>
          <a:ln>
            <a:noFill/>
          </a:ln>
        </p:spPr>
      </p:pic>
      <p:sp>
        <p:nvSpPr>
          <p:cNvPr id="162" name="Google Shape;162;p22"/>
          <p:cNvSpPr txBox="1"/>
          <p:nvPr/>
        </p:nvSpPr>
        <p:spPr>
          <a:xfrm>
            <a:off x="5834975" y="3338925"/>
            <a:ext cx="2866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100">
                <a:latin typeface="Dosis"/>
                <a:ea typeface="Dosis"/>
                <a:cs typeface="Dosis"/>
                <a:sym typeface="Dosis"/>
              </a:rPr>
              <a:t>Observation - only some information is available</a:t>
            </a:r>
            <a:endParaRPr sz="1100">
              <a:latin typeface="Dosis"/>
              <a:ea typeface="Dosis"/>
              <a:cs typeface="Dosis"/>
              <a:sym typeface="Dosi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311700" y="410000"/>
            <a:ext cx="8520600" cy="607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pl" sz="3000"/>
              <a:t>Action Space</a:t>
            </a:r>
            <a:endParaRPr/>
          </a:p>
        </p:txBody>
      </p:sp>
      <p:sp>
        <p:nvSpPr>
          <p:cNvPr id="168" name="Google Shape;168;p2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pl" sz="1700"/>
              <a:t>Action Space / Actions are all of the possible things that agent can do in an environment</a:t>
            </a:r>
            <a:endParaRPr sz="1700"/>
          </a:p>
          <a:p>
            <a:pPr indent="-336550" lvl="0" marL="457200" rtl="0" algn="l">
              <a:spcBef>
                <a:spcPts val="0"/>
              </a:spcBef>
              <a:spcAft>
                <a:spcPts val="0"/>
              </a:spcAft>
              <a:buSzPts val="1700"/>
              <a:buChar char="●"/>
            </a:pPr>
            <a:r>
              <a:rPr lang="pl" sz="1700"/>
              <a:t>Like with state, it can be basically anything:</a:t>
            </a:r>
            <a:endParaRPr sz="1700"/>
          </a:p>
          <a:p>
            <a:pPr indent="-336550" lvl="1" marL="914400" rtl="0" algn="l">
              <a:spcBef>
                <a:spcPts val="0"/>
              </a:spcBef>
              <a:spcAft>
                <a:spcPts val="0"/>
              </a:spcAft>
              <a:buSzPts val="1700"/>
              <a:buChar char="○"/>
            </a:pPr>
            <a:r>
              <a:rPr lang="pl" sz="1700"/>
              <a:t>(Legal) chess moves</a:t>
            </a:r>
            <a:endParaRPr sz="1700"/>
          </a:p>
          <a:p>
            <a:pPr indent="-336550" lvl="1" marL="914400" rtl="0" algn="l">
              <a:spcBef>
                <a:spcPts val="0"/>
              </a:spcBef>
              <a:spcAft>
                <a:spcPts val="0"/>
              </a:spcAft>
              <a:buSzPts val="1700"/>
              <a:buChar char="○"/>
            </a:pPr>
            <a:r>
              <a:rPr lang="pl" sz="1700"/>
              <a:t>Keyboard/mouse/Gamepad inputs</a:t>
            </a:r>
            <a:endParaRPr sz="1700"/>
          </a:p>
          <a:p>
            <a:pPr indent="-336550" lvl="1" marL="914400" rtl="0" algn="l">
              <a:spcBef>
                <a:spcPts val="0"/>
              </a:spcBef>
              <a:spcAft>
                <a:spcPts val="0"/>
              </a:spcAft>
              <a:buSzPts val="1700"/>
              <a:buChar char="○"/>
            </a:pPr>
            <a:r>
              <a:rPr lang="pl" sz="1700"/>
              <a:t>Steering wheel/gas/break control</a:t>
            </a:r>
            <a:endParaRPr sz="1700"/>
          </a:p>
          <a:p>
            <a:pPr indent="-336550" lvl="1" marL="914400" rtl="0" algn="l">
              <a:spcBef>
                <a:spcPts val="0"/>
              </a:spcBef>
              <a:spcAft>
                <a:spcPts val="0"/>
              </a:spcAft>
              <a:buSzPts val="1700"/>
              <a:buChar char="○"/>
            </a:pPr>
            <a:r>
              <a:rPr lang="pl" sz="1700"/>
              <a:t>…</a:t>
            </a:r>
            <a:endParaRPr sz="1700"/>
          </a:p>
        </p:txBody>
      </p:sp>
      <p:pic>
        <p:nvPicPr>
          <p:cNvPr id="169" name="Google Shape;169;p23"/>
          <p:cNvPicPr preferRelativeResize="0"/>
          <p:nvPr/>
        </p:nvPicPr>
        <p:blipFill>
          <a:blip r:embed="rId3">
            <a:alphaModFix/>
          </a:blip>
          <a:stretch>
            <a:fillRect/>
          </a:stretch>
        </p:blipFill>
        <p:spPr>
          <a:xfrm>
            <a:off x="6340100" y="2012025"/>
            <a:ext cx="2540450" cy="2013350"/>
          </a:xfrm>
          <a:prstGeom prst="rect">
            <a:avLst/>
          </a:prstGeom>
          <a:noFill/>
          <a:ln>
            <a:noFill/>
          </a:ln>
        </p:spPr>
      </p:pic>
      <p:pic>
        <p:nvPicPr>
          <p:cNvPr id="170" name="Google Shape;170;p23"/>
          <p:cNvPicPr preferRelativeResize="0"/>
          <p:nvPr/>
        </p:nvPicPr>
        <p:blipFill>
          <a:blip r:embed="rId4">
            <a:alphaModFix/>
          </a:blip>
          <a:stretch>
            <a:fillRect/>
          </a:stretch>
        </p:blipFill>
        <p:spPr>
          <a:xfrm>
            <a:off x="4231575" y="2012025"/>
            <a:ext cx="2013350" cy="2013350"/>
          </a:xfrm>
          <a:prstGeom prst="rect">
            <a:avLst/>
          </a:prstGeom>
          <a:noFill/>
          <a:ln>
            <a:noFill/>
          </a:ln>
        </p:spPr>
      </p:pic>
      <p:sp>
        <p:nvSpPr>
          <p:cNvPr id="171" name="Google Shape;171;p23"/>
          <p:cNvSpPr txBox="1"/>
          <p:nvPr/>
        </p:nvSpPr>
        <p:spPr>
          <a:xfrm>
            <a:off x="4255700" y="4014425"/>
            <a:ext cx="1987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u="sng">
                <a:solidFill>
                  <a:schemeClr val="hlink"/>
                </a:solidFill>
                <a:latin typeface="Dosis"/>
                <a:ea typeface="Dosis"/>
                <a:cs typeface="Dosis"/>
                <a:sym typeface="Dosis"/>
                <a:hlinkClick r:id="rId5"/>
              </a:rPr>
              <a:t>herculeschess.com</a:t>
            </a:r>
            <a:endParaRPr sz="1100">
              <a:latin typeface="Dosis"/>
              <a:ea typeface="Dosis"/>
              <a:cs typeface="Dosis"/>
              <a:sym typeface="Dosi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State/Action Space - Continuous vs. Discrete</a:t>
            </a:r>
            <a:endParaRPr/>
          </a:p>
        </p:txBody>
      </p:sp>
      <p:sp>
        <p:nvSpPr>
          <p:cNvPr id="177" name="Google Shape;177;p24"/>
          <p:cNvSpPr txBox="1"/>
          <p:nvPr/>
        </p:nvSpPr>
        <p:spPr>
          <a:xfrm>
            <a:off x="458425" y="1136900"/>
            <a:ext cx="83250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Dosis"/>
              <a:buChar char="●"/>
            </a:pPr>
            <a:r>
              <a:rPr lang="pl" sz="1800">
                <a:latin typeface="Dosis"/>
                <a:ea typeface="Dosis"/>
                <a:cs typeface="Dosis"/>
                <a:sym typeface="Dosis"/>
              </a:rPr>
              <a:t>Both state and action spaces can be either discrete or continuous.</a:t>
            </a:r>
            <a:endParaRPr sz="1800">
              <a:latin typeface="Dosis"/>
              <a:ea typeface="Dosis"/>
              <a:cs typeface="Dosis"/>
              <a:sym typeface="Dosis"/>
            </a:endParaRPr>
          </a:p>
          <a:p>
            <a:pPr indent="-342900" lvl="0" marL="457200" rtl="0" algn="l">
              <a:spcBef>
                <a:spcPts val="0"/>
              </a:spcBef>
              <a:spcAft>
                <a:spcPts val="0"/>
              </a:spcAft>
              <a:buSzPts val="1800"/>
              <a:buFont typeface="Dosis"/>
              <a:buChar char="●"/>
            </a:pPr>
            <a:r>
              <a:rPr lang="pl" sz="1800">
                <a:latin typeface="Dosis"/>
                <a:ea typeface="Dosis"/>
                <a:cs typeface="Dosis"/>
                <a:sym typeface="Dosis"/>
              </a:rPr>
              <a:t>If </a:t>
            </a:r>
            <a:r>
              <a:rPr b="1" lang="pl" sz="1800">
                <a:latin typeface="Dosis"/>
                <a:ea typeface="Dosis"/>
                <a:cs typeface="Dosis"/>
                <a:sym typeface="Dosis"/>
              </a:rPr>
              <a:t>space is continuous (or discrete, but huge)</a:t>
            </a:r>
            <a:r>
              <a:rPr lang="pl" sz="1800">
                <a:latin typeface="Dosis"/>
                <a:ea typeface="Dosis"/>
                <a:cs typeface="Dosis"/>
                <a:sym typeface="Dosis"/>
              </a:rPr>
              <a:t> we’re forced to use  </a:t>
            </a:r>
            <a:r>
              <a:rPr b="1" lang="pl" sz="1800">
                <a:latin typeface="Dosis"/>
                <a:ea typeface="Dosis"/>
                <a:cs typeface="Dosis"/>
                <a:sym typeface="Dosis"/>
              </a:rPr>
              <a:t>function approximators</a:t>
            </a:r>
            <a:r>
              <a:rPr lang="pl" sz="1800">
                <a:latin typeface="Dosis"/>
                <a:ea typeface="Dosis"/>
                <a:cs typeface="Dosis"/>
                <a:sym typeface="Dosis"/>
              </a:rPr>
              <a:t> (e.g. neural networks) that </a:t>
            </a:r>
            <a:r>
              <a:rPr b="1" lang="pl" sz="1800">
                <a:latin typeface="Dosis"/>
                <a:ea typeface="Dosis"/>
                <a:cs typeface="Dosis"/>
                <a:sym typeface="Dosis"/>
              </a:rPr>
              <a:t>approximate the value</a:t>
            </a:r>
            <a:r>
              <a:rPr lang="pl" sz="1800">
                <a:latin typeface="Dosis"/>
                <a:ea typeface="Dosis"/>
                <a:cs typeface="Dosis"/>
                <a:sym typeface="Dosis"/>
              </a:rPr>
              <a:t> function/policy.</a:t>
            </a:r>
            <a:endParaRPr sz="1800">
              <a:latin typeface="Dosis"/>
              <a:ea typeface="Dosis"/>
              <a:cs typeface="Dosis"/>
              <a:sym typeface="Dosis"/>
            </a:endParaRPr>
          </a:p>
          <a:p>
            <a:pPr indent="-342900" lvl="0" marL="457200" rtl="0" algn="l">
              <a:spcBef>
                <a:spcPts val="0"/>
              </a:spcBef>
              <a:spcAft>
                <a:spcPts val="0"/>
              </a:spcAft>
              <a:buSzPts val="1800"/>
              <a:buFont typeface="Dosis"/>
              <a:buChar char="●"/>
            </a:pPr>
            <a:r>
              <a:rPr lang="pl" sz="1800">
                <a:latin typeface="Dosis"/>
                <a:ea typeface="Dosis"/>
                <a:cs typeface="Dosis"/>
                <a:sym typeface="Dosis"/>
              </a:rPr>
              <a:t>Action space being discrete or continuous, will determine which algorithms can be used</a:t>
            </a:r>
            <a:endParaRPr sz="1800">
              <a:latin typeface="Dosis"/>
              <a:ea typeface="Dosis"/>
              <a:cs typeface="Dosis"/>
              <a:sym typeface="Dosis"/>
            </a:endParaRPr>
          </a:p>
          <a:p>
            <a:pPr indent="-342900" lvl="0" marL="457200" rtl="0" algn="l">
              <a:spcBef>
                <a:spcPts val="0"/>
              </a:spcBef>
              <a:spcAft>
                <a:spcPts val="0"/>
              </a:spcAft>
              <a:buSzPts val="1800"/>
              <a:buFont typeface="Dosis"/>
              <a:buChar char="●"/>
            </a:pPr>
            <a:r>
              <a:rPr lang="pl" sz="1800">
                <a:latin typeface="Dosis"/>
                <a:ea typeface="Dosis"/>
                <a:cs typeface="Dosis"/>
                <a:sym typeface="Dosis"/>
              </a:rPr>
              <a:t>Examples:</a:t>
            </a:r>
            <a:endParaRPr sz="1800">
              <a:latin typeface="Dosis"/>
              <a:ea typeface="Dosis"/>
              <a:cs typeface="Dosis"/>
              <a:sym typeface="Dosis"/>
            </a:endParaRPr>
          </a:p>
          <a:p>
            <a:pPr indent="-342900" lvl="1" marL="914400" rtl="0" algn="l">
              <a:spcBef>
                <a:spcPts val="0"/>
              </a:spcBef>
              <a:spcAft>
                <a:spcPts val="0"/>
              </a:spcAft>
              <a:buSzPts val="1800"/>
              <a:buFont typeface="Dosis"/>
              <a:buChar char="○"/>
            </a:pPr>
            <a:r>
              <a:rPr lang="pl" sz="1800">
                <a:latin typeface="Dosis"/>
                <a:ea typeface="Dosis"/>
                <a:cs typeface="Dosis"/>
                <a:sym typeface="Dosis"/>
              </a:rPr>
              <a:t>Discrete state - Discrete actions -&gt; Tic-Tac-Toe</a:t>
            </a:r>
            <a:endParaRPr sz="1800">
              <a:latin typeface="Dosis"/>
              <a:ea typeface="Dosis"/>
              <a:cs typeface="Dosis"/>
              <a:sym typeface="Dosis"/>
            </a:endParaRPr>
          </a:p>
          <a:p>
            <a:pPr indent="-342900" lvl="1" marL="914400" rtl="0" algn="l">
              <a:spcBef>
                <a:spcPts val="0"/>
              </a:spcBef>
              <a:spcAft>
                <a:spcPts val="0"/>
              </a:spcAft>
              <a:buSzPts val="1800"/>
              <a:buFont typeface="Dosis"/>
              <a:buChar char="○"/>
            </a:pPr>
            <a:r>
              <a:rPr lang="pl" sz="1800">
                <a:latin typeface="Dosis"/>
                <a:ea typeface="Dosis"/>
                <a:cs typeface="Dosis"/>
                <a:sym typeface="Dosis"/>
              </a:rPr>
              <a:t>Continuous state - Discrete actions -&gt; Tetris</a:t>
            </a:r>
            <a:endParaRPr sz="1800">
              <a:latin typeface="Dosis"/>
              <a:ea typeface="Dosis"/>
              <a:cs typeface="Dosis"/>
              <a:sym typeface="Dosis"/>
            </a:endParaRPr>
          </a:p>
          <a:p>
            <a:pPr indent="-342900" lvl="1" marL="914400" rtl="0" algn="l">
              <a:spcBef>
                <a:spcPts val="0"/>
              </a:spcBef>
              <a:spcAft>
                <a:spcPts val="0"/>
              </a:spcAft>
              <a:buSzPts val="1800"/>
              <a:buFont typeface="Dosis"/>
              <a:buChar char="○"/>
            </a:pPr>
            <a:r>
              <a:rPr lang="pl" sz="1800">
                <a:latin typeface="Dosis"/>
                <a:ea typeface="Dosis"/>
                <a:cs typeface="Dosis"/>
                <a:sym typeface="Dosis"/>
              </a:rPr>
              <a:t>Discrete state - Continuous actions -&gt; Blackjack</a:t>
            </a:r>
            <a:endParaRPr sz="1800">
              <a:latin typeface="Dosis"/>
              <a:ea typeface="Dosis"/>
              <a:cs typeface="Dosis"/>
              <a:sym typeface="Dosis"/>
            </a:endParaRPr>
          </a:p>
          <a:p>
            <a:pPr indent="-342900" lvl="1" marL="914400" rtl="0" algn="l">
              <a:spcBef>
                <a:spcPts val="0"/>
              </a:spcBef>
              <a:spcAft>
                <a:spcPts val="0"/>
              </a:spcAft>
              <a:buSzPts val="1800"/>
              <a:buFont typeface="Dosis"/>
              <a:buChar char="○"/>
            </a:pPr>
            <a:r>
              <a:rPr lang="pl" sz="1800">
                <a:latin typeface="Dosis"/>
                <a:ea typeface="Dosis"/>
                <a:cs typeface="Dosis"/>
                <a:sym typeface="Dosis"/>
              </a:rPr>
              <a:t>Continuous state - Continuous actions -&gt; Driving </a:t>
            </a:r>
            <a:endParaRPr sz="1800">
              <a:latin typeface="Dosis"/>
              <a:ea typeface="Dosis"/>
              <a:cs typeface="Dosis"/>
              <a:sym typeface="Dosis"/>
            </a:endParaRPr>
          </a:p>
          <a:p>
            <a:pPr indent="0" lvl="0" marL="0" rtl="0" algn="l">
              <a:spcBef>
                <a:spcPts val="0"/>
              </a:spcBef>
              <a:spcAft>
                <a:spcPts val="0"/>
              </a:spcAft>
              <a:buNone/>
            </a:pPr>
            <a:r>
              <a:t/>
            </a:r>
            <a:endParaRPr sz="1800">
              <a:latin typeface="Dosis"/>
              <a:ea typeface="Dosis"/>
              <a:cs typeface="Dosis"/>
              <a:sym typeface="Dosis"/>
            </a:endParaRPr>
          </a:p>
        </p:txBody>
      </p:sp>
      <p:pic>
        <p:nvPicPr>
          <p:cNvPr id="178" name="Google Shape;178;p24"/>
          <p:cNvPicPr preferRelativeResize="0"/>
          <p:nvPr/>
        </p:nvPicPr>
        <p:blipFill>
          <a:blip r:embed="rId3">
            <a:alphaModFix/>
          </a:blip>
          <a:stretch>
            <a:fillRect/>
          </a:stretch>
        </p:blipFill>
        <p:spPr>
          <a:xfrm>
            <a:off x="6256800" y="2347125"/>
            <a:ext cx="2355475" cy="2623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ph type="title"/>
          </p:nvPr>
        </p:nvSpPr>
        <p:spPr>
          <a:xfrm>
            <a:off x="311700" y="410000"/>
            <a:ext cx="8520600" cy="607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pl" sz="3000"/>
              <a:t>Rewards</a:t>
            </a:r>
            <a:endParaRPr/>
          </a:p>
        </p:txBody>
      </p:sp>
      <p:pic>
        <p:nvPicPr>
          <p:cNvPr id="184" name="Google Shape;184;p25"/>
          <p:cNvPicPr preferRelativeResize="0"/>
          <p:nvPr/>
        </p:nvPicPr>
        <p:blipFill>
          <a:blip r:embed="rId3">
            <a:alphaModFix/>
          </a:blip>
          <a:stretch>
            <a:fillRect/>
          </a:stretch>
        </p:blipFill>
        <p:spPr>
          <a:xfrm>
            <a:off x="5349781" y="1946075"/>
            <a:ext cx="3482525" cy="2622800"/>
          </a:xfrm>
          <a:prstGeom prst="rect">
            <a:avLst/>
          </a:prstGeom>
          <a:noFill/>
          <a:ln>
            <a:noFill/>
          </a:ln>
        </p:spPr>
      </p:pic>
      <p:sp>
        <p:nvSpPr>
          <p:cNvPr id="185" name="Google Shape;185;p25"/>
          <p:cNvSpPr txBox="1"/>
          <p:nvPr/>
        </p:nvSpPr>
        <p:spPr>
          <a:xfrm>
            <a:off x="5489188" y="4651375"/>
            <a:ext cx="3203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000" u="sng">
                <a:solidFill>
                  <a:schemeClr val="hlink"/>
                </a:solidFill>
                <a:latin typeface="Dosis"/>
                <a:ea typeface="Dosis"/>
                <a:cs typeface="Dosis"/>
                <a:sym typeface="Dosis"/>
                <a:hlinkClick r:id="rId4"/>
              </a:rPr>
              <a:t>DeepMind - Specification gaming: the flip side of AI ingenuity</a:t>
            </a:r>
            <a:endParaRPr sz="700">
              <a:latin typeface="Dosis"/>
              <a:ea typeface="Dosis"/>
              <a:cs typeface="Dosis"/>
              <a:sym typeface="Dosis"/>
            </a:endParaRPr>
          </a:p>
        </p:txBody>
      </p:sp>
      <p:sp>
        <p:nvSpPr>
          <p:cNvPr id="186" name="Google Shape;186;p25"/>
          <p:cNvSpPr txBox="1"/>
          <p:nvPr>
            <p:ph idx="1" type="body"/>
          </p:nvPr>
        </p:nvSpPr>
        <p:spPr>
          <a:xfrm>
            <a:off x="311700" y="1229875"/>
            <a:ext cx="8520600" cy="633600"/>
          </a:xfrm>
          <a:prstGeom prst="rect">
            <a:avLst/>
          </a:prstGeom>
        </p:spPr>
        <p:txBody>
          <a:bodyPr anchorCtr="0" anchor="t" bIns="91425" lIns="91425" spcFirstLastPara="1" rIns="91425" wrap="square" tIns="91425">
            <a:normAutofit fontScale="92500" lnSpcReduction="20000"/>
          </a:bodyPr>
          <a:lstStyle/>
          <a:p>
            <a:pPr indent="-328453" lvl="0" marL="457200" rtl="0" algn="l">
              <a:lnSpc>
                <a:spcPct val="100000"/>
              </a:lnSpc>
              <a:spcBef>
                <a:spcPts val="0"/>
              </a:spcBef>
              <a:spcAft>
                <a:spcPts val="0"/>
              </a:spcAft>
              <a:buSzPct val="94444"/>
              <a:buChar char="●"/>
            </a:pPr>
            <a:r>
              <a:rPr lang="pl" sz="1800"/>
              <a:t>Reward is the </a:t>
            </a:r>
            <a:r>
              <a:rPr b="1" lang="pl" sz="1800"/>
              <a:t>only</a:t>
            </a:r>
            <a:r>
              <a:rPr lang="pl" sz="1800"/>
              <a:t> feedback the agent gets, it tells whether the taken action was good or bad</a:t>
            </a:r>
            <a:endParaRPr sz="1700"/>
          </a:p>
          <a:p>
            <a:pPr indent="-328453" lvl="0" marL="457200" rtl="0" algn="l">
              <a:spcBef>
                <a:spcPts val="0"/>
              </a:spcBef>
              <a:spcAft>
                <a:spcPts val="0"/>
              </a:spcAft>
              <a:buSzPct val="100000"/>
              <a:buChar char="●"/>
            </a:pPr>
            <a:r>
              <a:rPr lang="pl" sz="1700"/>
              <a:t>Reward engineering is an important part of reinforcement learning in practice</a:t>
            </a:r>
            <a:endParaRPr sz="1700"/>
          </a:p>
        </p:txBody>
      </p:sp>
      <p:sp>
        <p:nvSpPr>
          <p:cNvPr id="187" name="Google Shape;187;p25"/>
          <p:cNvSpPr txBox="1"/>
          <p:nvPr/>
        </p:nvSpPr>
        <p:spPr>
          <a:xfrm>
            <a:off x="311700" y="1730575"/>
            <a:ext cx="4902300" cy="2805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2"/>
              </a:buClr>
              <a:buSzPts val="1500"/>
              <a:buFont typeface="Dosis"/>
              <a:buChar char="●"/>
            </a:pPr>
            <a:r>
              <a:rPr lang="pl" sz="1500">
                <a:solidFill>
                  <a:schemeClr val="dk2"/>
                </a:solidFill>
                <a:latin typeface="Dosis"/>
                <a:ea typeface="Dosis"/>
                <a:cs typeface="Dosis"/>
                <a:sym typeface="Dosis"/>
              </a:rPr>
              <a:t>Simplest approach can be the best e.g.</a:t>
            </a:r>
            <a:endParaRPr sz="1500">
              <a:solidFill>
                <a:schemeClr val="dk2"/>
              </a:solidFill>
              <a:latin typeface="Dosis"/>
              <a:ea typeface="Dosis"/>
              <a:cs typeface="Dosis"/>
              <a:sym typeface="Dosis"/>
            </a:endParaRPr>
          </a:p>
          <a:p>
            <a:pPr indent="-323850" lvl="1" marL="914400" rtl="0" algn="l">
              <a:lnSpc>
                <a:spcPct val="115000"/>
              </a:lnSpc>
              <a:spcBef>
                <a:spcPts val="0"/>
              </a:spcBef>
              <a:spcAft>
                <a:spcPts val="0"/>
              </a:spcAft>
              <a:buClr>
                <a:schemeClr val="dk2"/>
              </a:buClr>
              <a:buSzPts val="1500"/>
              <a:buFont typeface="Dosis"/>
              <a:buChar char="○"/>
            </a:pPr>
            <a:r>
              <a:rPr lang="pl" sz="1500">
                <a:solidFill>
                  <a:schemeClr val="dk2"/>
                </a:solidFill>
                <a:latin typeface="Dosis"/>
                <a:ea typeface="Dosis"/>
                <a:cs typeface="Dosis"/>
                <a:sym typeface="Dosis"/>
              </a:rPr>
              <a:t>+1 for winning, -1 for losing in episodic games</a:t>
            </a:r>
            <a:endParaRPr sz="1500">
              <a:solidFill>
                <a:schemeClr val="dk2"/>
              </a:solidFill>
              <a:latin typeface="Dosis"/>
              <a:ea typeface="Dosis"/>
              <a:cs typeface="Dosis"/>
              <a:sym typeface="Dosis"/>
            </a:endParaRPr>
          </a:p>
          <a:p>
            <a:pPr indent="-323850" lvl="1" marL="914400" rtl="0" algn="l">
              <a:lnSpc>
                <a:spcPct val="115000"/>
              </a:lnSpc>
              <a:spcBef>
                <a:spcPts val="0"/>
              </a:spcBef>
              <a:spcAft>
                <a:spcPts val="0"/>
              </a:spcAft>
              <a:buClr>
                <a:schemeClr val="dk2"/>
              </a:buClr>
              <a:buSzPts val="1500"/>
              <a:buFont typeface="Dosis"/>
              <a:buChar char="○"/>
            </a:pPr>
            <a:r>
              <a:rPr lang="pl" sz="1500">
                <a:solidFill>
                  <a:schemeClr val="dk2"/>
                </a:solidFill>
                <a:latin typeface="Dosis"/>
                <a:ea typeface="Dosis"/>
                <a:cs typeface="Dosis"/>
                <a:sym typeface="Dosis"/>
              </a:rPr>
              <a:t>+1 for each second a car stays on course</a:t>
            </a:r>
            <a:endParaRPr sz="1500">
              <a:solidFill>
                <a:schemeClr val="dk2"/>
              </a:solidFill>
              <a:latin typeface="Dosis"/>
              <a:ea typeface="Dosis"/>
              <a:cs typeface="Dosis"/>
              <a:sym typeface="Dosis"/>
            </a:endParaRPr>
          </a:p>
          <a:p>
            <a:pPr indent="-323850" lvl="0" marL="457200" rtl="0" algn="l">
              <a:lnSpc>
                <a:spcPct val="115000"/>
              </a:lnSpc>
              <a:spcBef>
                <a:spcPts val="0"/>
              </a:spcBef>
              <a:spcAft>
                <a:spcPts val="0"/>
              </a:spcAft>
              <a:buClr>
                <a:schemeClr val="dk2"/>
              </a:buClr>
              <a:buSzPts val="1500"/>
              <a:buFont typeface="Dosis"/>
              <a:buChar char="●"/>
            </a:pPr>
            <a:r>
              <a:rPr lang="pl" sz="1500">
                <a:solidFill>
                  <a:schemeClr val="dk2"/>
                </a:solidFill>
                <a:latin typeface="Dosis"/>
                <a:ea typeface="Dosis"/>
                <a:cs typeface="Dosis"/>
                <a:sym typeface="Dosis"/>
              </a:rPr>
              <a:t>… but often it’s not that simple.</a:t>
            </a:r>
            <a:endParaRPr sz="1500">
              <a:solidFill>
                <a:schemeClr val="dk2"/>
              </a:solidFill>
              <a:latin typeface="Dosis"/>
              <a:ea typeface="Dosis"/>
              <a:cs typeface="Dosis"/>
              <a:sym typeface="Dosis"/>
            </a:endParaRPr>
          </a:p>
          <a:p>
            <a:pPr indent="-323850" lvl="0" marL="457200" rtl="0" algn="l">
              <a:lnSpc>
                <a:spcPct val="115000"/>
              </a:lnSpc>
              <a:spcBef>
                <a:spcPts val="0"/>
              </a:spcBef>
              <a:spcAft>
                <a:spcPts val="0"/>
              </a:spcAft>
              <a:buClr>
                <a:schemeClr val="dk2"/>
              </a:buClr>
              <a:buSzPts val="1500"/>
              <a:buFont typeface="Dosis"/>
              <a:buChar char="●"/>
            </a:pPr>
            <a:r>
              <a:rPr lang="pl" sz="1500">
                <a:solidFill>
                  <a:schemeClr val="dk2"/>
                </a:solidFill>
                <a:latin typeface="Dosis"/>
                <a:ea typeface="Dosis"/>
                <a:cs typeface="Dosis"/>
                <a:sym typeface="Dosis"/>
              </a:rPr>
              <a:t>If the reward function is too easy or overengineered, it can be “hacked” and abused.</a:t>
            </a:r>
            <a:endParaRPr sz="1500">
              <a:solidFill>
                <a:schemeClr val="dk2"/>
              </a:solidFill>
              <a:latin typeface="Dosis"/>
              <a:ea typeface="Dosis"/>
              <a:cs typeface="Dosis"/>
              <a:sym typeface="Dosis"/>
            </a:endParaRPr>
          </a:p>
          <a:p>
            <a:pPr indent="-323850" lvl="0" marL="457200" rtl="0" algn="l">
              <a:lnSpc>
                <a:spcPct val="115000"/>
              </a:lnSpc>
              <a:spcBef>
                <a:spcPts val="0"/>
              </a:spcBef>
              <a:spcAft>
                <a:spcPts val="0"/>
              </a:spcAft>
              <a:buClr>
                <a:schemeClr val="dk2"/>
              </a:buClr>
              <a:buSzPts val="1500"/>
              <a:buFont typeface="Dosis"/>
              <a:buChar char="●"/>
            </a:pPr>
            <a:r>
              <a:rPr lang="pl" sz="1500">
                <a:solidFill>
                  <a:schemeClr val="dk2"/>
                </a:solidFill>
                <a:latin typeface="Dosis"/>
                <a:ea typeface="Dosis"/>
                <a:cs typeface="Dosis"/>
                <a:sym typeface="Dosis"/>
              </a:rPr>
              <a:t>Sometimes it’s hard to say what the reward should even be:</a:t>
            </a:r>
            <a:endParaRPr sz="1500">
              <a:solidFill>
                <a:schemeClr val="dk2"/>
              </a:solidFill>
              <a:latin typeface="Dosis"/>
              <a:ea typeface="Dosis"/>
              <a:cs typeface="Dosis"/>
              <a:sym typeface="Dosis"/>
            </a:endParaRPr>
          </a:p>
          <a:p>
            <a:pPr indent="-323850" lvl="1" marL="914400" rtl="0" algn="l">
              <a:lnSpc>
                <a:spcPct val="115000"/>
              </a:lnSpc>
              <a:spcBef>
                <a:spcPts val="0"/>
              </a:spcBef>
              <a:spcAft>
                <a:spcPts val="0"/>
              </a:spcAft>
              <a:buClr>
                <a:schemeClr val="dk2"/>
              </a:buClr>
              <a:buSzPts val="1500"/>
              <a:buFont typeface="Dosis"/>
              <a:buChar char="○"/>
            </a:pPr>
            <a:r>
              <a:rPr lang="pl" sz="1500">
                <a:solidFill>
                  <a:schemeClr val="dk2"/>
                </a:solidFill>
                <a:latin typeface="Dosis"/>
                <a:ea typeface="Dosis"/>
                <a:cs typeface="Dosis"/>
                <a:sym typeface="Dosis"/>
              </a:rPr>
              <a:t>Autonomous driving</a:t>
            </a:r>
            <a:endParaRPr sz="1500">
              <a:solidFill>
                <a:schemeClr val="dk2"/>
              </a:solidFill>
              <a:latin typeface="Dosis"/>
              <a:ea typeface="Dosis"/>
              <a:cs typeface="Dosis"/>
              <a:sym typeface="Dosis"/>
            </a:endParaRPr>
          </a:p>
          <a:p>
            <a:pPr indent="-323850" lvl="1" marL="914400" rtl="0" algn="l">
              <a:lnSpc>
                <a:spcPct val="115000"/>
              </a:lnSpc>
              <a:spcBef>
                <a:spcPts val="0"/>
              </a:spcBef>
              <a:spcAft>
                <a:spcPts val="0"/>
              </a:spcAft>
              <a:buClr>
                <a:schemeClr val="dk2"/>
              </a:buClr>
              <a:buSzPts val="1500"/>
              <a:buFont typeface="Dosis"/>
              <a:buChar char="○"/>
            </a:pPr>
            <a:r>
              <a:rPr lang="pl" sz="1500">
                <a:solidFill>
                  <a:schemeClr val="dk2"/>
                </a:solidFill>
                <a:latin typeface="Dosis"/>
                <a:ea typeface="Dosis"/>
                <a:cs typeface="Dosis"/>
                <a:sym typeface="Dosis"/>
              </a:rPr>
              <a:t>Controlling a robot arm</a:t>
            </a:r>
            <a:endParaRPr sz="1500">
              <a:solidFill>
                <a:schemeClr val="dk2"/>
              </a:solidFill>
              <a:latin typeface="Dosis"/>
              <a:ea typeface="Dosis"/>
              <a:cs typeface="Dosis"/>
              <a:sym typeface="Dosis"/>
            </a:endParaRPr>
          </a:p>
          <a:p>
            <a:pPr indent="-323850" lvl="1" marL="914400" rtl="0" algn="l">
              <a:lnSpc>
                <a:spcPct val="115000"/>
              </a:lnSpc>
              <a:spcBef>
                <a:spcPts val="0"/>
              </a:spcBef>
              <a:spcAft>
                <a:spcPts val="0"/>
              </a:spcAft>
              <a:buClr>
                <a:schemeClr val="dk2"/>
              </a:buClr>
              <a:buSzPts val="1500"/>
              <a:buFont typeface="Dosis"/>
              <a:buChar char="○"/>
            </a:pPr>
            <a:r>
              <a:rPr lang="pl" sz="1500">
                <a:solidFill>
                  <a:schemeClr val="dk2"/>
                </a:solidFill>
                <a:latin typeface="Dosis"/>
                <a:ea typeface="Dosis"/>
                <a:cs typeface="Dosis"/>
                <a:sym typeface="Dosis"/>
              </a:rPr>
              <a:t>…</a:t>
            </a:r>
            <a:endParaRPr sz="1500">
              <a:solidFill>
                <a:schemeClr val="dk2"/>
              </a:solidFill>
              <a:latin typeface="Dosis"/>
              <a:ea typeface="Dosis"/>
              <a:cs typeface="Dosis"/>
              <a:sym typeface="Dosi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6"/>
          <p:cNvPicPr preferRelativeResize="0"/>
          <p:nvPr/>
        </p:nvPicPr>
        <p:blipFill>
          <a:blip r:embed="rId3">
            <a:alphaModFix/>
          </a:blip>
          <a:stretch>
            <a:fillRect/>
          </a:stretch>
        </p:blipFill>
        <p:spPr>
          <a:xfrm>
            <a:off x="1344475" y="1059150"/>
            <a:ext cx="6455064" cy="3323350"/>
          </a:xfrm>
          <a:prstGeom prst="rect">
            <a:avLst/>
          </a:prstGeom>
          <a:noFill/>
          <a:ln>
            <a:noFill/>
          </a:ln>
        </p:spPr>
      </p:pic>
      <p:sp>
        <p:nvSpPr>
          <p:cNvPr id="193" name="Google Shape;193;p26"/>
          <p:cNvSpPr txBox="1"/>
          <p:nvPr>
            <p:ph type="title"/>
          </p:nvPr>
        </p:nvSpPr>
        <p:spPr>
          <a:xfrm>
            <a:off x="311700" y="410000"/>
            <a:ext cx="8520600" cy="607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pl" sz="3000"/>
              <a:t>Rewards</a:t>
            </a:r>
            <a:endParaRPr/>
          </a:p>
        </p:txBody>
      </p:sp>
      <p:sp>
        <p:nvSpPr>
          <p:cNvPr id="194" name="Google Shape;194;p26"/>
          <p:cNvSpPr txBox="1"/>
          <p:nvPr/>
        </p:nvSpPr>
        <p:spPr>
          <a:xfrm>
            <a:off x="1711500" y="4423850"/>
            <a:ext cx="5721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200" u="sng">
                <a:solidFill>
                  <a:schemeClr val="hlink"/>
                </a:solidFill>
                <a:latin typeface="Dosis"/>
                <a:ea typeface="Dosis"/>
                <a:cs typeface="Dosis"/>
                <a:sym typeface="Dosis"/>
                <a:hlinkClick r:id="rId4"/>
              </a:rPr>
              <a:t>Outracing Champion Gran Turismo Drivers with Deep Reinforcement Learning</a:t>
            </a:r>
            <a:endParaRPr sz="1200">
              <a:latin typeface="Dosis"/>
              <a:ea typeface="Dosis"/>
              <a:cs typeface="Dosis"/>
              <a:sym typeface="Dosi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311700" y="410000"/>
            <a:ext cx="8520600" cy="607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pl" sz="3000"/>
              <a:t>Rewards</a:t>
            </a:r>
            <a:endParaRPr/>
          </a:p>
        </p:txBody>
      </p:sp>
      <p:sp>
        <p:nvSpPr>
          <p:cNvPr id="200" name="Google Shape;200;p27"/>
          <p:cNvSpPr txBox="1"/>
          <p:nvPr/>
        </p:nvSpPr>
        <p:spPr>
          <a:xfrm>
            <a:off x="2970150" y="4303975"/>
            <a:ext cx="3203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000" u="sng">
                <a:solidFill>
                  <a:schemeClr val="hlink"/>
                </a:solidFill>
                <a:latin typeface="Dosis"/>
                <a:ea typeface="Dosis"/>
                <a:cs typeface="Dosis"/>
                <a:sym typeface="Dosis"/>
                <a:hlinkClick r:id="rId3"/>
              </a:rPr>
              <a:t>DeepMind - Specification gaming: the flip side of AI ingenuity</a:t>
            </a:r>
            <a:endParaRPr sz="700">
              <a:latin typeface="Dosis"/>
              <a:ea typeface="Dosis"/>
              <a:cs typeface="Dosis"/>
              <a:sym typeface="Dosis"/>
            </a:endParaRPr>
          </a:p>
        </p:txBody>
      </p:sp>
      <p:pic>
        <p:nvPicPr>
          <p:cNvPr id="201" name="Google Shape;201;p27"/>
          <p:cNvPicPr preferRelativeResize="0"/>
          <p:nvPr/>
        </p:nvPicPr>
        <p:blipFill>
          <a:blip r:embed="rId4">
            <a:alphaModFix/>
          </a:blip>
          <a:stretch>
            <a:fillRect/>
          </a:stretch>
        </p:blipFill>
        <p:spPr>
          <a:xfrm>
            <a:off x="4796100" y="882163"/>
            <a:ext cx="4036200" cy="3379175"/>
          </a:xfrm>
          <a:prstGeom prst="rect">
            <a:avLst/>
          </a:prstGeom>
          <a:noFill/>
          <a:ln>
            <a:noFill/>
          </a:ln>
        </p:spPr>
      </p:pic>
      <p:pic>
        <p:nvPicPr>
          <p:cNvPr id="202" name="Google Shape;202;p27"/>
          <p:cNvPicPr preferRelativeResize="0"/>
          <p:nvPr/>
        </p:nvPicPr>
        <p:blipFill>
          <a:blip r:embed="rId5">
            <a:alphaModFix/>
          </a:blip>
          <a:stretch>
            <a:fillRect/>
          </a:stretch>
        </p:blipFill>
        <p:spPr>
          <a:xfrm>
            <a:off x="311700" y="1632925"/>
            <a:ext cx="4130451" cy="2294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311700" y="410000"/>
            <a:ext cx="8520600" cy="607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pl" sz="3000"/>
              <a:t>Rewards - returns</a:t>
            </a:r>
            <a:endParaRPr/>
          </a:p>
        </p:txBody>
      </p:sp>
      <p:sp>
        <p:nvSpPr>
          <p:cNvPr id="208" name="Google Shape;208;p28"/>
          <p:cNvSpPr txBox="1"/>
          <p:nvPr>
            <p:ph idx="1" type="body"/>
          </p:nvPr>
        </p:nvSpPr>
        <p:spPr>
          <a:xfrm>
            <a:off x="311700" y="1229875"/>
            <a:ext cx="8520600" cy="3116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l" sz="1800"/>
              <a:t>Return</a:t>
            </a:r>
            <a:r>
              <a:rPr lang="pl" sz="1800"/>
              <a:t> is the </a:t>
            </a:r>
            <a:r>
              <a:rPr b="1" lang="pl" sz="1800"/>
              <a:t>cumulative reward</a:t>
            </a:r>
            <a:r>
              <a:rPr lang="pl" sz="1800"/>
              <a:t> that an agents gets over a trajectory - either in an episode or an finite amount of time in a continuous task. </a:t>
            </a:r>
            <a:endParaRPr sz="1800"/>
          </a:p>
          <a:p>
            <a:pPr indent="-342900" lvl="0" marL="457200" rtl="0" algn="l">
              <a:spcBef>
                <a:spcPts val="0"/>
              </a:spcBef>
              <a:spcAft>
                <a:spcPts val="0"/>
              </a:spcAft>
              <a:buSzPts val="1800"/>
              <a:buChar char="●"/>
            </a:pPr>
            <a:r>
              <a:rPr b="1" lang="pl" sz="1800"/>
              <a:t>Discounted return</a:t>
            </a:r>
            <a:r>
              <a:rPr lang="pl" sz="1800"/>
              <a:t> is a variant of the return that takes into account the time value of reward. </a:t>
            </a:r>
            <a:endParaRPr sz="1800"/>
          </a:p>
          <a:p>
            <a:pPr indent="-342900" lvl="0" marL="457200" rtl="0" algn="l">
              <a:spcBef>
                <a:spcPts val="0"/>
              </a:spcBef>
              <a:spcAft>
                <a:spcPts val="0"/>
              </a:spcAft>
              <a:buSzPts val="1800"/>
              <a:buChar char="●"/>
            </a:pPr>
            <a:r>
              <a:rPr b="1" lang="pl" sz="1800"/>
              <a:t>Expected (discounted) return</a:t>
            </a:r>
            <a:r>
              <a:rPr lang="pl" sz="1800"/>
              <a:t> is the expected value of the return over all possible trajectories, taking into account the probability of each trajectory occurring. </a:t>
            </a:r>
            <a:endParaRPr sz="1800"/>
          </a:p>
        </p:txBody>
      </p:sp>
      <p:pic>
        <p:nvPicPr>
          <p:cNvPr id="209" name="Google Shape;209;p28"/>
          <p:cNvPicPr preferRelativeResize="0"/>
          <p:nvPr/>
        </p:nvPicPr>
        <p:blipFill>
          <a:blip r:embed="rId3">
            <a:alphaModFix/>
          </a:blip>
          <a:stretch>
            <a:fillRect/>
          </a:stretch>
        </p:blipFill>
        <p:spPr>
          <a:xfrm>
            <a:off x="1820588" y="3406075"/>
            <a:ext cx="2962275" cy="1028700"/>
          </a:xfrm>
          <a:prstGeom prst="rect">
            <a:avLst/>
          </a:prstGeom>
          <a:noFill/>
          <a:ln>
            <a:noFill/>
          </a:ln>
        </p:spPr>
      </p:pic>
      <p:sp>
        <p:nvSpPr>
          <p:cNvPr id="210" name="Google Shape;210;p28"/>
          <p:cNvSpPr txBox="1"/>
          <p:nvPr/>
        </p:nvSpPr>
        <p:spPr>
          <a:xfrm>
            <a:off x="4290825" y="3714150"/>
            <a:ext cx="41076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850">
                <a:solidFill>
                  <a:srgbClr val="202122"/>
                </a:solidFill>
                <a:highlight>
                  <a:srgbClr val="FFFFFF"/>
                </a:highlight>
                <a:latin typeface="Dosis"/>
                <a:ea typeface="Dosis"/>
                <a:cs typeface="Dosis"/>
                <a:sym typeface="Dosis"/>
              </a:rPr>
              <a:t>,γ ∈ [0, 1]; if γ = 1 the return isn’t discounted</a:t>
            </a:r>
            <a:endParaRPr sz="2200">
              <a:latin typeface="Dosis"/>
              <a:ea typeface="Dosis"/>
              <a:cs typeface="Dosis"/>
              <a:sym typeface="Dosis"/>
            </a:endParaRPr>
          </a:p>
        </p:txBody>
      </p:sp>
      <p:sp>
        <p:nvSpPr>
          <p:cNvPr id="211" name="Google Shape;211;p28"/>
          <p:cNvSpPr txBox="1"/>
          <p:nvPr/>
        </p:nvSpPr>
        <p:spPr>
          <a:xfrm>
            <a:off x="1920938" y="434597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l" sz="1800">
                <a:solidFill>
                  <a:schemeClr val="dk2"/>
                </a:solidFill>
                <a:latin typeface="Dosis"/>
                <a:ea typeface="Dosis"/>
                <a:cs typeface="Dosis"/>
                <a:sym typeface="Dosis"/>
              </a:rPr>
              <a:t>o</a:t>
            </a:r>
            <a:r>
              <a:rPr lang="pl" sz="1800">
                <a:solidFill>
                  <a:schemeClr val="dk2"/>
                </a:solidFill>
                <a:latin typeface="Dosis"/>
                <a:ea typeface="Dosis"/>
                <a:cs typeface="Dosis"/>
                <a:sym typeface="Dosis"/>
              </a:rPr>
              <a:t>ften also represented by </a:t>
            </a:r>
            <a:r>
              <a:rPr b="1" lang="pl" sz="1800">
                <a:solidFill>
                  <a:schemeClr val="dk2"/>
                </a:solidFill>
                <a:latin typeface="Dosis"/>
                <a:ea typeface="Dosis"/>
                <a:cs typeface="Dosis"/>
                <a:sym typeface="Dosis"/>
              </a:rPr>
              <a:t>G</a:t>
            </a:r>
            <a:r>
              <a:rPr b="1" baseline="-25000" lang="pl" sz="1800">
                <a:solidFill>
                  <a:schemeClr val="dk2"/>
                </a:solidFill>
                <a:latin typeface="Dosis"/>
                <a:ea typeface="Dosis"/>
                <a:cs typeface="Dosis"/>
                <a:sym typeface="Dosis"/>
              </a:rPr>
              <a:t>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Policies</a:t>
            </a:r>
            <a:endParaRPr/>
          </a:p>
        </p:txBody>
      </p:sp>
      <p:sp>
        <p:nvSpPr>
          <p:cNvPr id="217" name="Google Shape;217;p29"/>
          <p:cNvSpPr txBox="1"/>
          <p:nvPr>
            <p:ph idx="4294967295" type="body"/>
          </p:nvPr>
        </p:nvSpPr>
        <p:spPr>
          <a:xfrm>
            <a:off x="311700" y="11526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l"/>
              <a:t>Policy</a:t>
            </a:r>
            <a:r>
              <a:rPr lang="pl"/>
              <a:t> is the function of agent’s behaviour - </a:t>
            </a:r>
            <a:r>
              <a:rPr lang="pl"/>
              <a:t>𝜋(a</a:t>
            </a:r>
            <a:r>
              <a:rPr baseline="-25000" lang="pl"/>
              <a:t>t</a:t>
            </a:r>
            <a:r>
              <a:rPr lang="pl"/>
              <a:t> | s</a:t>
            </a:r>
            <a:r>
              <a:rPr baseline="-25000" lang="pl"/>
              <a:t>t</a:t>
            </a:r>
            <a:r>
              <a:rPr lang="pl"/>
              <a:t>).</a:t>
            </a:r>
            <a:endParaRPr/>
          </a:p>
          <a:p>
            <a:pPr indent="-342900" lvl="1" marL="914400" rtl="0" algn="l">
              <a:spcBef>
                <a:spcPts val="0"/>
              </a:spcBef>
              <a:spcAft>
                <a:spcPts val="0"/>
              </a:spcAft>
              <a:buSzPts val="1800"/>
              <a:buChar char="○"/>
            </a:pPr>
            <a:r>
              <a:rPr lang="pl" sz="1800"/>
              <a:t>It denotes the </a:t>
            </a:r>
            <a:r>
              <a:rPr b="1" lang="pl" sz="1800"/>
              <a:t>probability </a:t>
            </a:r>
            <a:r>
              <a:rPr lang="pl" sz="1800"/>
              <a:t>of action a</a:t>
            </a:r>
            <a:r>
              <a:rPr baseline="-25000" lang="pl" sz="1800"/>
              <a:t>t </a:t>
            </a:r>
            <a:r>
              <a:rPr lang="pl" sz="1800"/>
              <a:t>in state  s</a:t>
            </a:r>
            <a:r>
              <a:rPr baseline="-25000" lang="pl" sz="1800"/>
              <a:t>t.</a:t>
            </a:r>
            <a:endParaRPr sz="1800"/>
          </a:p>
          <a:p>
            <a:pPr indent="-342900" lvl="1" marL="914400" rtl="0" algn="l">
              <a:spcBef>
                <a:spcPts val="0"/>
              </a:spcBef>
              <a:spcAft>
                <a:spcPts val="0"/>
              </a:spcAft>
              <a:buSzPts val="1800"/>
              <a:buChar char="○"/>
            </a:pPr>
            <a:r>
              <a:rPr lang="pl" sz="1800"/>
              <a:t>Can be stochastic or deterministic.</a:t>
            </a:r>
            <a:endParaRPr sz="1800"/>
          </a:p>
          <a:p>
            <a:pPr indent="-342900" lvl="0" marL="457200" rtl="0" algn="l">
              <a:spcBef>
                <a:spcPts val="0"/>
              </a:spcBef>
              <a:spcAft>
                <a:spcPts val="0"/>
              </a:spcAft>
              <a:buSzPts val="1800"/>
              <a:buChar char="●"/>
            </a:pPr>
            <a:r>
              <a:rPr b="1" lang="pl"/>
              <a:t>Optimal policy</a:t>
            </a:r>
            <a:r>
              <a:rPr lang="pl"/>
              <a:t> 𝜋</a:t>
            </a:r>
            <a:r>
              <a:rPr baseline="-25000" lang="pl"/>
              <a:t>*</a:t>
            </a:r>
            <a:r>
              <a:rPr lang="pl"/>
              <a:t> is a policy that maximizes </a:t>
            </a:r>
            <a:r>
              <a:rPr b="1" lang="pl"/>
              <a:t>expected return</a:t>
            </a:r>
            <a:r>
              <a:rPr lang="pl"/>
              <a:t> - </a:t>
            </a:r>
            <a:r>
              <a:rPr lang="pl" u="sng"/>
              <a:t>learning it is the goal of RL</a:t>
            </a:r>
            <a:r>
              <a:rPr lang="pl"/>
              <a:t>.</a:t>
            </a:r>
            <a:endParaRPr/>
          </a:p>
        </p:txBody>
      </p:sp>
      <p:pic>
        <p:nvPicPr>
          <p:cNvPr id="218" name="Google Shape;218;p29"/>
          <p:cNvPicPr preferRelativeResize="0"/>
          <p:nvPr/>
        </p:nvPicPr>
        <p:blipFill>
          <a:blip r:embed="rId3">
            <a:alphaModFix/>
          </a:blip>
          <a:stretch>
            <a:fillRect/>
          </a:stretch>
        </p:blipFill>
        <p:spPr>
          <a:xfrm>
            <a:off x="1996638" y="2658372"/>
            <a:ext cx="5150726" cy="1644950"/>
          </a:xfrm>
          <a:prstGeom prst="rect">
            <a:avLst/>
          </a:prstGeom>
          <a:noFill/>
          <a:ln>
            <a:noFill/>
          </a:ln>
        </p:spPr>
      </p:pic>
      <p:sp>
        <p:nvSpPr>
          <p:cNvPr id="219" name="Google Shape;219;p29"/>
          <p:cNvSpPr txBox="1"/>
          <p:nvPr/>
        </p:nvSpPr>
        <p:spPr>
          <a:xfrm>
            <a:off x="2099550" y="4235800"/>
            <a:ext cx="1604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a:latin typeface="Dosis"/>
                <a:ea typeface="Dosis"/>
                <a:cs typeface="Dosis"/>
                <a:sym typeface="Dosis"/>
              </a:rPr>
              <a:t>Grid world example</a:t>
            </a:r>
            <a:endParaRPr sz="1100">
              <a:latin typeface="Dosis"/>
              <a:ea typeface="Dosis"/>
              <a:cs typeface="Dosis"/>
              <a:sym typeface="Dosis"/>
            </a:endParaRPr>
          </a:p>
        </p:txBody>
      </p:sp>
      <p:sp>
        <p:nvSpPr>
          <p:cNvPr id="220" name="Google Shape;220;p29"/>
          <p:cNvSpPr txBox="1"/>
          <p:nvPr/>
        </p:nvSpPr>
        <p:spPr>
          <a:xfrm>
            <a:off x="3828925" y="4235800"/>
            <a:ext cx="1604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a:latin typeface="Dosis"/>
                <a:ea typeface="Dosis"/>
                <a:cs typeface="Dosis"/>
                <a:sym typeface="Dosis"/>
              </a:rPr>
              <a:t>Random policy</a:t>
            </a:r>
            <a:endParaRPr sz="1100">
              <a:latin typeface="Dosis"/>
              <a:ea typeface="Dosis"/>
              <a:cs typeface="Dosis"/>
              <a:sym typeface="Dosis"/>
            </a:endParaRPr>
          </a:p>
        </p:txBody>
      </p:sp>
      <p:sp>
        <p:nvSpPr>
          <p:cNvPr id="221" name="Google Shape;221;p29"/>
          <p:cNvSpPr txBox="1"/>
          <p:nvPr/>
        </p:nvSpPr>
        <p:spPr>
          <a:xfrm>
            <a:off x="5542975" y="4235800"/>
            <a:ext cx="1604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a:latin typeface="Dosis"/>
                <a:ea typeface="Dosis"/>
                <a:cs typeface="Dosis"/>
                <a:sym typeface="Dosis"/>
              </a:rPr>
              <a:t>Optimal policy</a:t>
            </a:r>
            <a:endParaRPr sz="1100">
              <a:latin typeface="Dosis"/>
              <a:ea typeface="Dosis"/>
              <a:cs typeface="Dosis"/>
              <a:sym typeface="Dosi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Value functions</a:t>
            </a:r>
            <a:endParaRPr/>
          </a:p>
        </p:txBody>
      </p:sp>
      <p:sp>
        <p:nvSpPr>
          <p:cNvPr id="227" name="Google Shape;227;p30"/>
          <p:cNvSpPr txBox="1"/>
          <p:nvPr>
            <p:ph idx="4294967295" type="body"/>
          </p:nvPr>
        </p:nvSpPr>
        <p:spPr>
          <a:xfrm>
            <a:off x="311700" y="1017800"/>
            <a:ext cx="8520600" cy="3339000"/>
          </a:xfrm>
          <a:prstGeom prst="rect">
            <a:avLst/>
          </a:prstGeom>
        </p:spPr>
        <p:txBody>
          <a:bodyPr anchorCtr="0" anchor="t" bIns="91425" lIns="91425" spcFirstLastPara="1" rIns="91425" wrap="square" tIns="91425">
            <a:normAutofit/>
          </a:bodyPr>
          <a:lstStyle/>
          <a:p>
            <a:pPr indent="-336550" lvl="0" marL="457200" rtl="0" algn="l">
              <a:lnSpc>
                <a:spcPct val="95000"/>
              </a:lnSpc>
              <a:spcBef>
                <a:spcPts val="0"/>
              </a:spcBef>
              <a:spcAft>
                <a:spcPts val="0"/>
              </a:spcAft>
              <a:buSzPts val="1700"/>
              <a:buChar char="●"/>
            </a:pPr>
            <a:r>
              <a:rPr b="1" lang="pl" sz="1700"/>
              <a:t>State value functions</a:t>
            </a:r>
            <a:r>
              <a:rPr lang="pl" sz="1700"/>
              <a:t> are used to evaluate the </a:t>
            </a:r>
            <a:r>
              <a:rPr b="1" lang="pl" sz="1700"/>
              <a:t>quality of states</a:t>
            </a:r>
            <a:r>
              <a:rPr lang="pl" sz="1700"/>
              <a:t>. They represent the</a:t>
            </a:r>
            <a:r>
              <a:rPr b="1" lang="pl" sz="1700"/>
              <a:t> </a:t>
            </a:r>
            <a:r>
              <a:rPr lang="pl" sz="1700"/>
              <a:t>expected return that can be achieved by starting from a particular state and </a:t>
            </a:r>
            <a:r>
              <a:rPr b="1" lang="pl" sz="1700"/>
              <a:t>following a particular policy</a:t>
            </a:r>
            <a:r>
              <a:rPr lang="pl" sz="1700"/>
              <a:t>. The state value function is denoted as </a:t>
            </a:r>
            <a:r>
              <a:rPr b="1" lang="pl" sz="1700"/>
              <a:t>V(s)</a:t>
            </a:r>
            <a:r>
              <a:rPr lang="pl" sz="1700"/>
              <a:t>, and it maps </a:t>
            </a:r>
            <a:r>
              <a:rPr b="1" lang="pl" sz="1700"/>
              <a:t>states to expected returns</a:t>
            </a:r>
            <a:r>
              <a:rPr lang="pl" sz="1700"/>
              <a:t>.</a:t>
            </a:r>
            <a:endParaRPr sz="1700"/>
          </a:p>
          <a:p>
            <a:pPr indent="0" lvl="0" marL="0" rtl="0" algn="l">
              <a:lnSpc>
                <a:spcPct val="95000"/>
              </a:lnSpc>
              <a:spcBef>
                <a:spcPts val="1200"/>
              </a:spcBef>
              <a:spcAft>
                <a:spcPts val="0"/>
              </a:spcAft>
              <a:buNone/>
            </a:pPr>
            <a:r>
              <a:t/>
            </a:r>
            <a:endParaRPr sz="1700"/>
          </a:p>
          <a:p>
            <a:pPr indent="0" lvl="0" marL="0" rtl="0" algn="l">
              <a:lnSpc>
                <a:spcPct val="95000"/>
              </a:lnSpc>
              <a:spcBef>
                <a:spcPts val="1200"/>
              </a:spcBef>
              <a:spcAft>
                <a:spcPts val="0"/>
              </a:spcAft>
              <a:buNone/>
            </a:pPr>
            <a:r>
              <a:t/>
            </a:r>
            <a:endParaRPr sz="1700"/>
          </a:p>
          <a:p>
            <a:pPr indent="-336550" lvl="0" marL="457200" rtl="0" algn="l">
              <a:lnSpc>
                <a:spcPct val="95000"/>
              </a:lnSpc>
              <a:spcBef>
                <a:spcPts val="1200"/>
              </a:spcBef>
              <a:spcAft>
                <a:spcPts val="0"/>
              </a:spcAft>
              <a:buSzPts val="1700"/>
              <a:buChar char="●"/>
            </a:pPr>
            <a:r>
              <a:rPr b="1" lang="pl" sz="1700"/>
              <a:t>Action value functions</a:t>
            </a:r>
            <a:r>
              <a:rPr lang="pl" sz="1700"/>
              <a:t> are used to evaluate the </a:t>
            </a:r>
            <a:r>
              <a:rPr b="1" lang="pl" sz="1700"/>
              <a:t>quality of actions</a:t>
            </a:r>
            <a:r>
              <a:rPr lang="pl" sz="1700"/>
              <a:t>. They represent the expected return that can be achieved by taking a particular action in a particular state and </a:t>
            </a:r>
            <a:r>
              <a:rPr b="1" lang="pl" sz="1700"/>
              <a:t>following a particular policy</a:t>
            </a:r>
            <a:r>
              <a:rPr lang="pl" sz="1700"/>
              <a:t>. The action value function is denoted as </a:t>
            </a:r>
            <a:r>
              <a:rPr b="1" lang="pl" sz="1700"/>
              <a:t>Q(s, a)</a:t>
            </a:r>
            <a:r>
              <a:rPr lang="pl" sz="1700"/>
              <a:t>, and it maps </a:t>
            </a:r>
            <a:r>
              <a:rPr b="1" lang="pl" sz="1700"/>
              <a:t>state-action pairs to expected returns</a:t>
            </a:r>
            <a:r>
              <a:rPr lang="pl" sz="1700"/>
              <a:t>.</a:t>
            </a:r>
            <a:endParaRPr sz="1700"/>
          </a:p>
          <a:p>
            <a:pPr indent="0" lvl="0" marL="0" rtl="0" algn="l">
              <a:lnSpc>
                <a:spcPct val="95000"/>
              </a:lnSpc>
              <a:spcBef>
                <a:spcPts val="1200"/>
              </a:spcBef>
              <a:spcAft>
                <a:spcPts val="1200"/>
              </a:spcAft>
              <a:buNone/>
            </a:pPr>
            <a:r>
              <a:t/>
            </a:r>
            <a:endParaRPr sz="1700"/>
          </a:p>
        </p:txBody>
      </p:sp>
      <p:sp>
        <p:nvSpPr>
          <p:cNvPr id="228" name="Google Shape;228;p30"/>
          <p:cNvSpPr txBox="1"/>
          <p:nvPr/>
        </p:nvSpPr>
        <p:spPr>
          <a:xfrm>
            <a:off x="3633738" y="4558500"/>
            <a:ext cx="187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1800">
                <a:solidFill>
                  <a:schemeClr val="dk2"/>
                </a:solidFill>
                <a:latin typeface="Dosis"/>
                <a:ea typeface="Dosis"/>
                <a:cs typeface="Dosis"/>
                <a:sym typeface="Dosis"/>
              </a:rPr>
              <a:t>V(s) = max</a:t>
            </a:r>
            <a:r>
              <a:rPr b="1" baseline="-25000" lang="pl" sz="1800">
                <a:solidFill>
                  <a:schemeClr val="dk2"/>
                </a:solidFill>
                <a:latin typeface="Dosis"/>
                <a:ea typeface="Dosis"/>
                <a:cs typeface="Dosis"/>
                <a:sym typeface="Dosis"/>
              </a:rPr>
              <a:t>a</a:t>
            </a:r>
            <a:r>
              <a:rPr b="1" lang="pl" sz="1800">
                <a:solidFill>
                  <a:schemeClr val="dk2"/>
                </a:solidFill>
                <a:latin typeface="Dosis"/>
                <a:ea typeface="Dosis"/>
                <a:cs typeface="Dosis"/>
                <a:sym typeface="Dosis"/>
              </a:rPr>
              <a:t> Q(s,a)</a:t>
            </a:r>
            <a:endParaRPr b="1" sz="1800">
              <a:solidFill>
                <a:schemeClr val="dk2"/>
              </a:solidFill>
              <a:latin typeface="Dosis"/>
              <a:ea typeface="Dosis"/>
              <a:cs typeface="Dosis"/>
              <a:sym typeface="Dosis"/>
            </a:endParaRPr>
          </a:p>
        </p:txBody>
      </p:sp>
      <p:pic>
        <p:nvPicPr>
          <p:cNvPr id="229" name="Google Shape;229;p30"/>
          <p:cNvPicPr preferRelativeResize="0"/>
          <p:nvPr/>
        </p:nvPicPr>
        <p:blipFill>
          <a:blip r:embed="rId3">
            <a:alphaModFix/>
          </a:blip>
          <a:stretch>
            <a:fillRect/>
          </a:stretch>
        </p:blipFill>
        <p:spPr>
          <a:xfrm>
            <a:off x="2107675" y="1918100"/>
            <a:ext cx="4928670" cy="607800"/>
          </a:xfrm>
          <a:prstGeom prst="rect">
            <a:avLst/>
          </a:prstGeom>
          <a:noFill/>
          <a:ln>
            <a:noFill/>
          </a:ln>
        </p:spPr>
      </p:pic>
      <p:pic>
        <p:nvPicPr>
          <p:cNvPr id="230" name="Google Shape;230;p30"/>
          <p:cNvPicPr preferRelativeResize="0"/>
          <p:nvPr/>
        </p:nvPicPr>
        <p:blipFill>
          <a:blip r:embed="rId4">
            <a:alphaModFix/>
          </a:blip>
          <a:stretch>
            <a:fillRect/>
          </a:stretch>
        </p:blipFill>
        <p:spPr>
          <a:xfrm>
            <a:off x="1686700" y="3950700"/>
            <a:ext cx="5770599" cy="607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Value functions</a:t>
            </a:r>
            <a:endParaRPr/>
          </a:p>
        </p:txBody>
      </p:sp>
      <p:sp>
        <p:nvSpPr>
          <p:cNvPr id="236" name="Google Shape;236;p31"/>
          <p:cNvSpPr txBox="1"/>
          <p:nvPr/>
        </p:nvSpPr>
        <p:spPr>
          <a:xfrm>
            <a:off x="3539013" y="3889475"/>
            <a:ext cx="2072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200">
                <a:latin typeface="Dosis"/>
                <a:ea typeface="Dosis"/>
                <a:cs typeface="Dosis"/>
                <a:sym typeface="Dosis"/>
              </a:rPr>
              <a:t>State values of a random policy.</a:t>
            </a:r>
            <a:endParaRPr sz="1200">
              <a:latin typeface="Dosis"/>
              <a:ea typeface="Dosis"/>
              <a:cs typeface="Dosis"/>
              <a:sym typeface="Dosis"/>
            </a:endParaRPr>
          </a:p>
        </p:txBody>
      </p:sp>
      <p:sp>
        <p:nvSpPr>
          <p:cNvPr id="237" name="Google Shape;237;p31"/>
          <p:cNvSpPr txBox="1"/>
          <p:nvPr/>
        </p:nvSpPr>
        <p:spPr>
          <a:xfrm>
            <a:off x="3613925" y="4391475"/>
            <a:ext cx="191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pl">
                <a:latin typeface="Dosis"/>
                <a:ea typeface="Dosis"/>
                <a:cs typeface="Dosis"/>
                <a:sym typeface="Dosis"/>
              </a:rPr>
              <a:t>*</a:t>
            </a:r>
            <a:r>
              <a:rPr lang="pl">
                <a:latin typeface="Dosis"/>
                <a:ea typeface="Dosis"/>
                <a:cs typeface="Dosis"/>
                <a:sym typeface="Dosis"/>
              </a:rPr>
              <a:t>-1 for moving off the grid</a:t>
            </a:r>
            <a:endParaRPr>
              <a:latin typeface="Dosis"/>
              <a:ea typeface="Dosis"/>
              <a:cs typeface="Dosis"/>
              <a:sym typeface="Dosis"/>
            </a:endParaRPr>
          </a:p>
        </p:txBody>
      </p:sp>
      <p:pic>
        <p:nvPicPr>
          <p:cNvPr id="238" name="Google Shape;238;p31"/>
          <p:cNvPicPr preferRelativeResize="0"/>
          <p:nvPr/>
        </p:nvPicPr>
        <p:blipFill>
          <a:blip r:embed="rId3">
            <a:alphaModFix/>
          </a:blip>
          <a:stretch>
            <a:fillRect/>
          </a:stretch>
        </p:blipFill>
        <p:spPr>
          <a:xfrm>
            <a:off x="1242950" y="1734800"/>
            <a:ext cx="6658080" cy="2154675"/>
          </a:xfrm>
          <a:prstGeom prst="rect">
            <a:avLst/>
          </a:prstGeom>
          <a:noFill/>
          <a:ln>
            <a:noFill/>
          </a:ln>
        </p:spPr>
      </p:pic>
      <p:sp>
        <p:nvSpPr>
          <p:cNvPr id="239" name="Google Shape;239;p31"/>
          <p:cNvSpPr txBox="1"/>
          <p:nvPr/>
        </p:nvSpPr>
        <p:spPr>
          <a:xfrm>
            <a:off x="5772663" y="3889475"/>
            <a:ext cx="2072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200">
                <a:latin typeface="Dosis"/>
                <a:ea typeface="Dosis"/>
                <a:cs typeface="Dosis"/>
                <a:sym typeface="Dosis"/>
              </a:rPr>
              <a:t>State values of a optimal policy</a:t>
            </a:r>
            <a:endParaRPr sz="1200">
              <a:latin typeface="Dosis"/>
              <a:ea typeface="Dosis"/>
              <a:cs typeface="Dosis"/>
              <a:sym typeface="Dosis"/>
            </a:endParaRPr>
          </a:p>
        </p:txBody>
      </p:sp>
      <p:sp>
        <p:nvSpPr>
          <p:cNvPr id="240" name="Google Shape;240;p31"/>
          <p:cNvSpPr txBox="1"/>
          <p:nvPr>
            <p:ph idx="4294967295" type="body"/>
          </p:nvPr>
        </p:nvSpPr>
        <p:spPr>
          <a:xfrm>
            <a:off x="311700" y="1017800"/>
            <a:ext cx="8520600" cy="717000"/>
          </a:xfrm>
          <a:prstGeom prst="rect">
            <a:avLst/>
          </a:prstGeom>
        </p:spPr>
        <p:txBody>
          <a:bodyPr anchorCtr="0" anchor="t" bIns="91425" lIns="91425" spcFirstLastPara="1" rIns="91425" wrap="square" tIns="91425">
            <a:normAutofit/>
          </a:bodyPr>
          <a:lstStyle/>
          <a:p>
            <a:pPr indent="-336550" lvl="0" marL="457200" rtl="0" algn="l">
              <a:lnSpc>
                <a:spcPct val="95000"/>
              </a:lnSpc>
              <a:spcBef>
                <a:spcPts val="0"/>
              </a:spcBef>
              <a:spcAft>
                <a:spcPts val="0"/>
              </a:spcAft>
              <a:buSzPts val="1700"/>
              <a:buChar char="●"/>
            </a:pPr>
            <a:r>
              <a:rPr lang="pl" sz="1700"/>
              <a:t>For now we’ll assume that everything is in tabular form.</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Plan for Today</a:t>
            </a:r>
            <a:endParaRPr/>
          </a:p>
        </p:txBody>
      </p:sp>
      <p:sp>
        <p:nvSpPr>
          <p:cNvPr id="94" name="Google Shape;94;p1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l"/>
              <a:t>Fundamentals of Reinforcement Learning</a:t>
            </a:r>
            <a:endParaRPr/>
          </a:p>
          <a:p>
            <a:pPr indent="-317500" lvl="1" marL="914400" rtl="0" algn="l">
              <a:spcBef>
                <a:spcPts val="0"/>
              </a:spcBef>
              <a:spcAft>
                <a:spcPts val="0"/>
              </a:spcAft>
              <a:buSzPts val="1400"/>
              <a:buChar char="○"/>
            </a:pPr>
            <a:r>
              <a:rPr lang="pl"/>
              <a:t>Elements of RL - high level look</a:t>
            </a:r>
            <a:endParaRPr/>
          </a:p>
          <a:p>
            <a:pPr indent="-317500" lvl="1" marL="914400" rtl="0" algn="l">
              <a:spcBef>
                <a:spcPts val="0"/>
              </a:spcBef>
              <a:spcAft>
                <a:spcPts val="0"/>
              </a:spcAft>
              <a:buSzPts val="1400"/>
              <a:buChar char="○"/>
            </a:pPr>
            <a:r>
              <a:rPr lang="pl"/>
              <a:t>Theory behind learning</a:t>
            </a:r>
            <a:endParaRPr/>
          </a:p>
          <a:p>
            <a:pPr indent="-317500" lvl="1" marL="914400" rtl="0" algn="l">
              <a:spcBef>
                <a:spcPts val="0"/>
              </a:spcBef>
              <a:spcAft>
                <a:spcPts val="0"/>
              </a:spcAft>
              <a:buSzPts val="1400"/>
              <a:buChar char="○"/>
            </a:pPr>
            <a:r>
              <a:rPr lang="pl"/>
              <a:t>Dynamic Programming - Value/Policy Iteration</a:t>
            </a:r>
            <a:endParaRPr/>
          </a:p>
          <a:p>
            <a:pPr indent="-342900" lvl="0" marL="457200" rtl="0" algn="l">
              <a:spcBef>
                <a:spcPts val="0"/>
              </a:spcBef>
              <a:spcAft>
                <a:spcPts val="0"/>
              </a:spcAft>
              <a:buSzPts val="1800"/>
              <a:buChar char="●"/>
            </a:pPr>
            <a:r>
              <a:rPr lang="pl"/>
              <a:t>Model-free methods</a:t>
            </a:r>
            <a:endParaRPr/>
          </a:p>
          <a:p>
            <a:pPr indent="-317500" lvl="1" marL="914400" rtl="0" algn="l">
              <a:spcBef>
                <a:spcPts val="0"/>
              </a:spcBef>
              <a:spcAft>
                <a:spcPts val="0"/>
              </a:spcAft>
              <a:buSzPts val="1400"/>
              <a:buChar char="○"/>
            </a:pPr>
            <a:r>
              <a:rPr lang="pl"/>
              <a:t>Temporal-Difference Learning (SARSA, Q-learning)</a:t>
            </a:r>
            <a:endParaRPr/>
          </a:p>
          <a:p>
            <a:pPr indent="-317500" lvl="1" marL="914400" rtl="0" algn="l">
              <a:spcBef>
                <a:spcPts val="0"/>
              </a:spcBef>
              <a:spcAft>
                <a:spcPts val="0"/>
              </a:spcAft>
              <a:buSzPts val="1400"/>
              <a:buChar char="○"/>
            </a:pPr>
            <a:r>
              <a:rPr lang="pl"/>
              <a:t>Policy Gradient</a:t>
            </a:r>
            <a:endParaRPr/>
          </a:p>
          <a:p>
            <a:pPr indent="-317500" lvl="1" marL="914400" rtl="0" algn="l">
              <a:spcBef>
                <a:spcPts val="0"/>
              </a:spcBef>
              <a:spcAft>
                <a:spcPts val="0"/>
              </a:spcAft>
              <a:buSzPts val="1400"/>
              <a:buChar char="○"/>
            </a:pPr>
            <a:r>
              <a:rPr lang="pl"/>
              <a:t>Actor-Critic</a:t>
            </a:r>
            <a:endParaRPr/>
          </a:p>
          <a:p>
            <a:pPr indent="-342900" lvl="0" marL="457200" rtl="0" algn="l">
              <a:spcBef>
                <a:spcPts val="0"/>
              </a:spcBef>
              <a:spcAft>
                <a:spcPts val="0"/>
              </a:spcAft>
              <a:buSzPts val="1800"/>
              <a:buChar char="●"/>
            </a:pPr>
            <a:r>
              <a:rPr lang="pl"/>
              <a:t>Note on model-based approaches</a:t>
            </a:r>
            <a:endParaRPr/>
          </a:p>
          <a:p>
            <a:pPr indent="-342900" lvl="0" marL="457200" rtl="0" algn="l">
              <a:spcBef>
                <a:spcPts val="0"/>
              </a:spcBef>
              <a:spcAft>
                <a:spcPts val="0"/>
              </a:spcAft>
              <a:buSzPts val="1800"/>
              <a:buChar char="●"/>
            </a:pPr>
            <a:r>
              <a:rPr lang="pl"/>
              <a:t>Examples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Value functions</a:t>
            </a:r>
            <a:endParaRPr/>
          </a:p>
        </p:txBody>
      </p:sp>
      <p:sp>
        <p:nvSpPr>
          <p:cNvPr id="246" name="Google Shape;246;p32"/>
          <p:cNvSpPr txBox="1"/>
          <p:nvPr>
            <p:ph idx="4294967295" type="body"/>
          </p:nvPr>
        </p:nvSpPr>
        <p:spPr>
          <a:xfrm>
            <a:off x="311700" y="1017800"/>
            <a:ext cx="8520600" cy="717000"/>
          </a:xfrm>
          <a:prstGeom prst="rect">
            <a:avLst/>
          </a:prstGeom>
        </p:spPr>
        <p:txBody>
          <a:bodyPr anchorCtr="0" anchor="t" bIns="91425" lIns="91425" spcFirstLastPara="1" rIns="91425" wrap="square" tIns="91425">
            <a:normAutofit/>
          </a:bodyPr>
          <a:lstStyle/>
          <a:p>
            <a:pPr indent="-336550" lvl="0" marL="457200" rtl="0" algn="l">
              <a:lnSpc>
                <a:spcPct val="95000"/>
              </a:lnSpc>
              <a:spcBef>
                <a:spcPts val="0"/>
              </a:spcBef>
              <a:spcAft>
                <a:spcPts val="0"/>
              </a:spcAft>
              <a:buSzPts val="1700"/>
              <a:buChar char="●"/>
            </a:pPr>
            <a:r>
              <a:rPr lang="pl" sz="1700"/>
              <a:t>For now we’ll assume that everything is in tabular form.</a:t>
            </a:r>
            <a:endParaRPr sz="1700"/>
          </a:p>
        </p:txBody>
      </p:sp>
      <p:pic>
        <p:nvPicPr>
          <p:cNvPr id="247" name="Google Shape;247;p32"/>
          <p:cNvPicPr preferRelativeResize="0"/>
          <p:nvPr/>
        </p:nvPicPr>
        <p:blipFill>
          <a:blip r:embed="rId3">
            <a:alphaModFix/>
          </a:blip>
          <a:stretch>
            <a:fillRect/>
          </a:stretch>
        </p:blipFill>
        <p:spPr>
          <a:xfrm>
            <a:off x="2558013" y="1414000"/>
            <a:ext cx="4027963" cy="3103901"/>
          </a:xfrm>
          <a:prstGeom prst="rect">
            <a:avLst/>
          </a:prstGeom>
          <a:noFill/>
          <a:ln>
            <a:noFill/>
          </a:ln>
        </p:spPr>
      </p:pic>
      <p:sp>
        <p:nvSpPr>
          <p:cNvPr id="248" name="Google Shape;248;p32"/>
          <p:cNvSpPr txBox="1"/>
          <p:nvPr/>
        </p:nvSpPr>
        <p:spPr>
          <a:xfrm>
            <a:off x="2535150" y="4620300"/>
            <a:ext cx="4073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u="sng">
                <a:solidFill>
                  <a:schemeClr val="hlink"/>
                </a:solidFill>
                <a:latin typeface="Dosis"/>
                <a:ea typeface="Dosis"/>
                <a:cs typeface="Dosis"/>
                <a:sym typeface="Dosis"/>
                <a:hlinkClick r:id="rId4"/>
              </a:rPr>
              <a:t>Gradient Descent Methods in Learning Classifier Systems: Improving XCS Performance in Multistep Problems.</a:t>
            </a:r>
            <a:endParaRPr sz="1100">
              <a:latin typeface="Dosis"/>
              <a:ea typeface="Dosis"/>
              <a:cs typeface="Dosis"/>
              <a:sym typeface="Dosi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On Optimal Policies and Optimal Value Functions</a:t>
            </a:r>
            <a:endParaRPr/>
          </a:p>
        </p:txBody>
      </p:sp>
      <p:sp>
        <p:nvSpPr>
          <p:cNvPr id="254" name="Google Shape;254;p3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l"/>
              <a:t>To recap:</a:t>
            </a:r>
            <a:endParaRPr/>
          </a:p>
          <a:p>
            <a:pPr indent="-317500" lvl="1" marL="914400" rtl="0" algn="l">
              <a:spcBef>
                <a:spcPts val="0"/>
              </a:spcBef>
              <a:spcAft>
                <a:spcPts val="0"/>
              </a:spcAft>
              <a:buSzPts val="1400"/>
              <a:buChar char="○"/>
            </a:pPr>
            <a:r>
              <a:rPr lang="pl"/>
              <a:t>Policies define which actions agent should pick in different states.</a:t>
            </a:r>
            <a:endParaRPr/>
          </a:p>
          <a:p>
            <a:pPr indent="-317500" lvl="1" marL="914400" rtl="0" algn="l">
              <a:spcBef>
                <a:spcPts val="0"/>
              </a:spcBef>
              <a:spcAft>
                <a:spcPts val="0"/>
              </a:spcAft>
              <a:buSzPts val="1400"/>
              <a:buChar char="○"/>
            </a:pPr>
            <a:r>
              <a:rPr lang="pl"/>
              <a:t>Value functions represent the expected return </a:t>
            </a:r>
            <a:r>
              <a:rPr i="1" lang="pl"/>
              <a:t>under</a:t>
            </a:r>
            <a:r>
              <a:rPr lang="pl"/>
              <a:t> a policy of states / state-action pairs.</a:t>
            </a:r>
            <a:endParaRPr/>
          </a:p>
          <a:p>
            <a:pPr indent="-342900" lvl="0" marL="457200" rtl="0" algn="l">
              <a:spcBef>
                <a:spcPts val="0"/>
              </a:spcBef>
              <a:spcAft>
                <a:spcPts val="0"/>
              </a:spcAft>
              <a:buSzPts val="1800"/>
              <a:buChar char="●"/>
            </a:pPr>
            <a:r>
              <a:rPr lang="pl"/>
              <a:t>We can compare policies with value functions</a:t>
            </a:r>
            <a:endParaRPr/>
          </a:p>
          <a:p>
            <a:pPr indent="457200" lvl="0" marL="1828800" rtl="0" algn="l">
              <a:spcBef>
                <a:spcPts val="1200"/>
              </a:spcBef>
              <a:spcAft>
                <a:spcPts val="0"/>
              </a:spcAft>
              <a:buNone/>
            </a:pPr>
            <a:r>
              <a:rPr b="1" lang="pl"/>
              <a:t>𝜋 &gt;= 𝜋’</a:t>
            </a:r>
            <a:r>
              <a:rPr lang="pl"/>
              <a:t>, if and only if </a:t>
            </a:r>
            <a:r>
              <a:rPr b="1" lang="pl"/>
              <a:t>v</a:t>
            </a:r>
            <a:r>
              <a:rPr b="1" baseline="-25000" lang="pl"/>
              <a:t>𝜋</a:t>
            </a:r>
            <a:r>
              <a:rPr b="1" lang="pl"/>
              <a:t>(s) &gt;= v</a:t>
            </a:r>
            <a:r>
              <a:rPr b="1" baseline="-25000" lang="pl"/>
              <a:t>𝜋’</a:t>
            </a:r>
            <a:r>
              <a:rPr b="1" lang="pl"/>
              <a:t>(s)</a:t>
            </a:r>
            <a:r>
              <a:rPr lang="pl"/>
              <a:t> for all states</a:t>
            </a:r>
            <a:endParaRPr/>
          </a:p>
          <a:p>
            <a:pPr indent="-342900" lvl="0" marL="457200" rtl="0" algn="l">
              <a:spcBef>
                <a:spcPts val="1200"/>
              </a:spcBef>
              <a:spcAft>
                <a:spcPts val="0"/>
              </a:spcAft>
              <a:buSzPts val="1800"/>
              <a:buChar char="●"/>
            </a:pPr>
            <a:r>
              <a:rPr lang="pl"/>
              <a:t>Optimal policies 𝜋</a:t>
            </a:r>
            <a:r>
              <a:rPr baseline="-25000" lang="pl"/>
              <a:t>*</a:t>
            </a:r>
            <a:r>
              <a:rPr lang="pl"/>
              <a:t> share the same optimal value functions v</a:t>
            </a:r>
            <a:r>
              <a:rPr baseline="-25000" lang="pl"/>
              <a:t>*</a:t>
            </a:r>
            <a:r>
              <a:rPr lang="pl"/>
              <a:t>(s) and q</a:t>
            </a:r>
            <a:r>
              <a:rPr baseline="-25000" lang="pl"/>
              <a:t>*</a:t>
            </a:r>
            <a:r>
              <a:rPr lang="pl"/>
              <a:t>(s,a)</a:t>
            </a:r>
            <a:endParaRPr/>
          </a:p>
          <a:p>
            <a:pPr indent="-342900" lvl="0" marL="457200" rtl="0" algn="l">
              <a:spcBef>
                <a:spcPts val="0"/>
              </a:spcBef>
              <a:spcAft>
                <a:spcPts val="0"/>
              </a:spcAft>
              <a:buSzPts val="1800"/>
              <a:buChar char="●"/>
            </a:pPr>
            <a:r>
              <a:rPr b="1" lang="pl"/>
              <a:t>Optimal policy 𝜋* can be determined by using value functions</a:t>
            </a:r>
            <a:r>
              <a:rPr lang="pl"/>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On Optimal Policies and Optimal Value Functions</a:t>
            </a:r>
            <a:endParaRPr/>
          </a:p>
        </p:txBody>
      </p:sp>
      <p:pic>
        <p:nvPicPr>
          <p:cNvPr id="260" name="Google Shape;260;p34"/>
          <p:cNvPicPr preferRelativeResize="0"/>
          <p:nvPr/>
        </p:nvPicPr>
        <p:blipFill>
          <a:blip r:embed="rId3">
            <a:alphaModFix/>
          </a:blip>
          <a:stretch>
            <a:fillRect/>
          </a:stretch>
        </p:blipFill>
        <p:spPr>
          <a:xfrm>
            <a:off x="2832425" y="1168800"/>
            <a:ext cx="3479150" cy="34462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Taxonomy of Reinforcement Learning algorithms</a:t>
            </a:r>
            <a:endParaRPr/>
          </a:p>
        </p:txBody>
      </p:sp>
      <p:sp>
        <p:nvSpPr>
          <p:cNvPr id="266" name="Google Shape;266;p35"/>
          <p:cNvSpPr txBox="1"/>
          <p:nvPr/>
        </p:nvSpPr>
        <p:spPr>
          <a:xfrm flipH="1">
            <a:off x="3568050" y="4415275"/>
            <a:ext cx="2007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u="sng">
                <a:solidFill>
                  <a:schemeClr val="hlink"/>
                </a:solidFill>
                <a:latin typeface="Dosis"/>
                <a:ea typeface="Dosis"/>
                <a:cs typeface="Dosis"/>
                <a:sym typeface="Dosis"/>
                <a:hlinkClick r:id="rId3"/>
              </a:rPr>
              <a:t>OpenAI SpinningUp</a:t>
            </a:r>
            <a:endParaRPr sz="1100">
              <a:latin typeface="Dosis"/>
              <a:ea typeface="Dosis"/>
              <a:cs typeface="Dosis"/>
              <a:sym typeface="Dosis"/>
            </a:endParaRPr>
          </a:p>
        </p:txBody>
      </p:sp>
      <p:pic>
        <p:nvPicPr>
          <p:cNvPr id="267" name="Google Shape;267;p35"/>
          <p:cNvPicPr preferRelativeResize="0"/>
          <p:nvPr/>
        </p:nvPicPr>
        <p:blipFill>
          <a:blip r:embed="rId4">
            <a:alphaModFix/>
          </a:blip>
          <a:stretch>
            <a:fillRect/>
          </a:stretch>
        </p:blipFill>
        <p:spPr>
          <a:xfrm>
            <a:off x="1266900" y="1017800"/>
            <a:ext cx="6610207" cy="3397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Taxonomy of Reinforcement Learning algorithms</a:t>
            </a:r>
            <a:endParaRPr/>
          </a:p>
        </p:txBody>
      </p:sp>
      <p:sp>
        <p:nvSpPr>
          <p:cNvPr id="273" name="Google Shape;273;p36"/>
          <p:cNvSpPr txBox="1"/>
          <p:nvPr/>
        </p:nvSpPr>
        <p:spPr>
          <a:xfrm flipH="1">
            <a:off x="3568050" y="4415275"/>
            <a:ext cx="2007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u="sng">
                <a:solidFill>
                  <a:schemeClr val="hlink"/>
                </a:solidFill>
                <a:latin typeface="Dosis"/>
                <a:ea typeface="Dosis"/>
                <a:cs typeface="Dosis"/>
                <a:sym typeface="Dosis"/>
                <a:hlinkClick r:id="rId3"/>
              </a:rPr>
              <a:t>OpenAI SpinningUp</a:t>
            </a:r>
            <a:endParaRPr sz="1100">
              <a:latin typeface="Dosis"/>
              <a:ea typeface="Dosis"/>
              <a:cs typeface="Dosis"/>
              <a:sym typeface="Dosis"/>
            </a:endParaRPr>
          </a:p>
        </p:txBody>
      </p:sp>
      <p:pic>
        <p:nvPicPr>
          <p:cNvPr id="274" name="Google Shape;274;p36"/>
          <p:cNvPicPr preferRelativeResize="0"/>
          <p:nvPr/>
        </p:nvPicPr>
        <p:blipFill>
          <a:blip r:embed="rId4">
            <a:alphaModFix/>
          </a:blip>
          <a:stretch>
            <a:fillRect/>
          </a:stretch>
        </p:blipFill>
        <p:spPr>
          <a:xfrm>
            <a:off x="1266900" y="1017800"/>
            <a:ext cx="6610207" cy="3397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7"/>
          <p:cNvSpPr txBox="1"/>
          <p:nvPr>
            <p:ph type="ctrTitle"/>
          </p:nvPr>
        </p:nvSpPr>
        <p:spPr>
          <a:xfrm>
            <a:off x="598100" y="1775222"/>
            <a:ext cx="8222100" cy="83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pl"/>
              <a:t>Fundamentals of Reinforcement Learning</a:t>
            </a:r>
            <a:endParaRPr/>
          </a:p>
        </p:txBody>
      </p:sp>
      <p:sp>
        <p:nvSpPr>
          <p:cNvPr id="280" name="Google Shape;280;p3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pl"/>
              <a:t>Theory behind learning - from math to playing atari.</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RL as </a:t>
            </a:r>
            <a:r>
              <a:rPr lang="pl"/>
              <a:t>Markov-Decision Process</a:t>
            </a:r>
            <a:endParaRPr/>
          </a:p>
          <a:p>
            <a:pPr indent="0" lvl="0" marL="0" rtl="0" algn="l">
              <a:spcBef>
                <a:spcPts val="0"/>
              </a:spcBef>
              <a:spcAft>
                <a:spcPts val="0"/>
              </a:spcAft>
              <a:buNone/>
            </a:pPr>
            <a:r>
              <a:t/>
            </a:r>
            <a:endParaRPr/>
          </a:p>
        </p:txBody>
      </p:sp>
      <p:sp>
        <p:nvSpPr>
          <p:cNvPr id="286" name="Google Shape;286;p38"/>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l"/>
              <a:t>Markov decision process (MDP) is a </a:t>
            </a:r>
            <a:r>
              <a:rPr b="1" lang="pl"/>
              <a:t>mathematical framework</a:t>
            </a:r>
            <a:r>
              <a:rPr lang="pl"/>
              <a:t> for modeling decision-making in situations where outcomes are </a:t>
            </a:r>
            <a:r>
              <a:rPr b="1" lang="pl"/>
              <a:t>partly random and partly under the control of a decision maker</a:t>
            </a:r>
            <a:r>
              <a:rPr lang="pl"/>
              <a:t>. An MDP consists of a set of states, a set of actions, and a reward function.</a:t>
            </a:r>
            <a:endParaRPr/>
          </a:p>
          <a:p>
            <a:pPr indent="-342900" lvl="0" marL="457200" rtl="0" algn="l">
              <a:spcBef>
                <a:spcPts val="0"/>
              </a:spcBef>
              <a:spcAft>
                <a:spcPts val="0"/>
              </a:spcAft>
              <a:buSzPts val="1800"/>
              <a:buChar char="●"/>
            </a:pPr>
            <a:r>
              <a:rPr lang="pl"/>
              <a:t>The goal in an MDP is to find an optimal policy.</a:t>
            </a:r>
            <a:endParaRPr/>
          </a:p>
          <a:p>
            <a:pPr indent="0" lvl="0" marL="0" rtl="0" algn="l">
              <a:spcBef>
                <a:spcPts val="1200"/>
              </a:spcBef>
              <a:spcAft>
                <a:spcPts val="1200"/>
              </a:spcAft>
              <a:buNone/>
            </a:pPr>
            <a:r>
              <a:t/>
            </a:r>
            <a:endParaRPr/>
          </a:p>
        </p:txBody>
      </p:sp>
      <p:pic>
        <p:nvPicPr>
          <p:cNvPr id="287" name="Google Shape;287;p38"/>
          <p:cNvPicPr preferRelativeResize="0"/>
          <p:nvPr/>
        </p:nvPicPr>
        <p:blipFill>
          <a:blip r:embed="rId3">
            <a:alphaModFix/>
          </a:blip>
          <a:stretch>
            <a:fillRect/>
          </a:stretch>
        </p:blipFill>
        <p:spPr>
          <a:xfrm>
            <a:off x="5835100" y="2434450"/>
            <a:ext cx="2771168" cy="2216925"/>
          </a:xfrm>
          <a:prstGeom prst="rect">
            <a:avLst/>
          </a:prstGeom>
          <a:noFill/>
          <a:ln>
            <a:noFill/>
          </a:ln>
        </p:spPr>
      </p:pic>
      <p:sp>
        <p:nvSpPr>
          <p:cNvPr id="288" name="Google Shape;288;p38"/>
          <p:cNvSpPr txBox="1"/>
          <p:nvPr/>
        </p:nvSpPr>
        <p:spPr>
          <a:xfrm>
            <a:off x="5609088" y="4550500"/>
            <a:ext cx="322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u="sng">
                <a:solidFill>
                  <a:schemeClr val="hlink"/>
                </a:solidFill>
                <a:latin typeface="Dosis"/>
                <a:ea typeface="Dosis"/>
                <a:cs typeface="Dosis"/>
                <a:sym typeface="Dosis"/>
                <a:hlinkClick r:id="rId4"/>
              </a:rPr>
              <a:t>https://en.wikipedia.org/wiki/Markov_decision_process</a:t>
            </a:r>
            <a:endParaRPr sz="1100">
              <a:latin typeface="Dosis"/>
              <a:ea typeface="Dosis"/>
              <a:cs typeface="Dosis"/>
              <a:sym typeface="Dosi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RL as Markov-Decision Process</a:t>
            </a:r>
            <a:endParaRPr/>
          </a:p>
          <a:p>
            <a:pPr indent="0" lvl="0" marL="0" rtl="0" algn="l">
              <a:spcBef>
                <a:spcPts val="0"/>
              </a:spcBef>
              <a:spcAft>
                <a:spcPts val="0"/>
              </a:spcAft>
              <a:buNone/>
            </a:pPr>
            <a:r>
              <a:t/>
            </a:r>
            <a:endParaRPr/>
          </a:p>
        </p:txBody>
      </p:sp>
      <p:sp>
        <p:nvSpPr>
          <p:cNvPr id="294" name="Google Shape;294;p3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1018"/>
              <a:buNone/>
            </a:pPr>
            <a:r>
              <a:rPr lang="pl" sz="1600"/>
              <a:t>The assumptions of MDPs:</a:t>
            </a:r>
            <a:endParaRPr sz="1600"/>
          </a:p>
          <a:p>
            <a:pPr indent="-330200" lvl="0" marL="457200" rtl="0" algn="l">
              <a:lnSpc>
                <a:spcPct val="105000"/>
              </a:lnSpc>
              <a:spcBef>
                <a:spcPts val="1200"/>
              </a:spcBef>
              <a:spcAft>
                <a:spcPts val="0"/>
              </a:spcAft>
              <a:buSzPts val="1600"/>
              <a:buAutoNum type="arabicPeriod"/>
            </a:pPr>
            <a:r>
              <a:rPr b="1" lang="pl" sz="1600"/>
              <a:t>The environment is fully observable</a:t>
            </a:r>
            <a:r>
              <a:rPr lang="pl" sz="1600"/>
              <a:t>: The agent has complete knowledge of the current state of the environment and can observe the </a:t>
            </a:r>
            <a:r>
              <a:rPr lang="pl" sz="1600" u="sng"/>
              <a:t>probabilities of state transitions and rewards directly - </a:t>
            </a:r>
            <a:r>
              <a:rPr b="1" lang="pl" sz="1600" u="sng"/>
              <a:t>model.</a:t>
            </a:r>
            <a:endParaRPr b="1" sz="1600" u="sng"/>
          </a:p>
          <a:p>
            <a:pPr indent="-330200" lvl="0" marL="457200" rtl="0" algn="l">
              <a:lnSpc>
                <a:spcPct val="105000"/>
              </a:lnSpc>
              <a:spcBef>
                <a:spcPts val="0"/>
              </a:spcBef>
              <a:spcAft>
                <a:spcPts val="0"/>
              </a:spcAft>
              <a:buSzPts val="1600"/>
              <a:buAutoNum type="arabicPeriod"/>
            </a:pPr>
            <a:r>
              <a:rPr b="1" lang="pl" sz="1600"/>
              <a:t>The environment is stationary</a:t>
            </a:r>
            <a:r>
              <a:rPr lang="pl" sz="1600"/>
              <a:t>: The transition probabilities and rewards do not change over time.</a:t>
            </a:r>
            <a:endParaRPr sz="1600"/>
          </a:p>
          <a:p>
            <a:pPr indent="-330200" lvl="0" marL="457200" rtl="0" algn="l">
              <a:lnSpc>
                <a:spcPct val="105000"/>
              </a:lnSpc>
              <a:spcBef>
                <a:spcPts val="0"/>
              </a:spcBef>
              <a:spcAft>
                <a:spcPts val="0"/>
              </a:spcAft>
              <a:buSzPts val="1600"/>
              <a:buAutoNum type="arabicPeriod"/>
            </a:pPr>
            <a:r>
              <a:rPr b="1" lang="pl" sz="1600"/>
              <a:t>The environment is discrete</a:t>
            </a:r>
            <a:r>
              <a:rPr lang="pl" sz="1600"/>
              <a:t>: The set of states, actions, and rewards is </a:t>
            </a:r>
            <a:r>
              <a:rPr lang="pl" sz="1600" u="sng"/>
              <a:t>finite and discrete</a:t>
            </a:r>
            <a:r>
              <a:rPr lang="pl" sz="1600"/>
              <a:t>.</a:t>
            </a:r>
            <a:endParaRPr sz="1600"/>
          </a:p>
          <a:p>
            <a:pPr indent="-330200" lvl="0" marL="457200" rtl="0" algn="l">
              <a:lnSpc>
                <a:spcPct val="105000"/>
              </a:lnSpc>
              <a:spcBef>
                <a:spcPts val="0"/>
              </a:spcBef>
              <a:spcAft>
                <a:spcPts val="0"/>
              </a:spcAft>
              <a:buSzPts val="1600"/>
              <a:buAutoNum type="arabicPeriod"/>
            </a:pPr>
            <a:r>
              <a:rPr b="1" lang="pl" sz="1600"/>
              <a:t>The environment is Markovian</a:t>
            </a:r>
            <a:r>
              <a:rPr lang="pl" sz="1600"/>
              <a:t>: The future is independent of the past given the present, and the optimal policy depends only on the current state and not on the history of previous states.</a:t>
            </a:r>
            <a:endParaRPr sz="1600"/>
          </a:p>
          <a:p>
            <a:pPr indent="0" lvl="0" marL="0" rtl="0" algn="l">
              <a:lnSpc>
                <a:spcPct val="105000"/>
              </a:lnSpc>
              <a:spcBef>
                <a:spcPts val="1200"/>
              </a:spcBef>
              <a:spcAft>
                <a:spcPts val="0"/>
              </a:spcAft>
              <a:buSzPts val="1018"/>
              <a:buNone/>
            </a:pPr>
            <a:r>
              <a:rPr lang="pl" sz="1600"/>
              <a:t>Rarely the case in practice…</a:t>
            </a:r>
            <a:endParaRPr sz="1600"/>
          </a:p>
          <a:p>
            <a:pPr indent="0" lvl="0" marL="0" rtl="0" algn="l">
              <a:lnSpc>
                <a:spcPct val="105000"/>
              </a:lnSpc>
              <a:spcBef>
                <a:spcPts val="1200"/>
              </a:spcBef>
              <a:spcAft>
                <a:spcPts val="1200"/>
              </a:spcAft>
              <a:buSzPts val="1018"/>
              <a:buNone/>
            </a:pPr>
            <a:r>
              <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RL as Markov-Decision Process - Bellman equation</a:t>
            </a:r>
            <a:endParaRPr/>
          </a:p>
        </p:txBody>
      </p:sp>
      <p:sp>
        <p:nvSpPr>
          <p:cNvPr id="300" name="Google Shape;300;p4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The Bellman equation is a fundamental equation in reinforcement learning that is used to solve MDPs. </a:t>
            </a:r>
            <a:endParaRPr/>
          </a:p>
          <a:p>
            <a:pPr indent="0" lvl="0" marL="0" rtl="0" algn="l">
              <a:spcBef>
                <a:spcPts val="1200"/>
              </a:spcBef>
              <a:spcAft>
                <a:spcPts val="1200"/>
              </a:spcAft>
              <a:buNone/>
            </a:pPr>
            <a:r>
              <a:rPr lang="pl"/>
              <a:t>It is used to </a:t>
            </a:r>
            <a:r>
              <a:rPr b="1" lang="pl"/>
              <a:t>calculate the value of a state</a:t>
            </a:r>
            <a:r>
              <a:rPr lang="pl"/>
              <a:t> or action, taking into account the </a:t>
            </a:r>
            <a:r>
              <a:rPr b="1" lang="pl"/>
              <a:t>expected value of the next state</a:t>
            </a:r>
            <a:r>
              <a:rPr lang="pl"/>
              <a:t> and the </a:t>
            </a:r>
            <a:r>
              <a:rPr b="1" lang="pl"/>
              <a:t>reward</a:t>
            </a:r>
            <a:r>
              <a:rPr lang="pl"/>
              <a:t> that is received for transitioning to that state.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RL as Markov-Decision Process - Bellman equation</a:t>
            </a:r>
            <a:endParaRPr/>
          </a:p>
        </p:txBody>
      </p:sp>
      <p:pic>
        <p:nvPicPr>
          <p:cNvPr id="306" name="Google Shape;306;p41"/>
          <p:cNvPicPr preferRelativeResize="0"/>
          <p:nvPr/>
        </p:nvPicPr>
        <p:blipFill>
          <a:blip r:embed="rId3">
            <a:alphaModFix/>
          </a:blip>
          <a:stretch>
            <a:fillRect/>
          </a:stretch>
        </p:blipFill>
        <p:spPr>
          <a:xfrm>
            <a:off x="434400" y="1253638"/>
            <a:ext cx="8275200" cy="2636225"/>
          </a:xfrm>
          <a:prstGeom prst="rect">
            <a:avLst/>
          </a:prstGeom>
          <a:noFill/>
          <a:ln>
            <a:noFill/>
          </a:ln>
        </p:spPr>
      </p:pic>
      <p:sp>
        <p:nvSpPr>
          <p:cNvPr id="307" name="Google Shape;307;p41"/>
          <p:cNvSpPr txBox="1"/>
          <p:nvPr/>
        </p:nvSpPr>
        <p:spPr>
          <a:xfrm>
            <a:off x="1054375" y="4015775"/>
            <a:ext cx="56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pl">
                <a:latin typeface="Dosis"/>
                <a:ea typeface="Dosis"/>
                <a:cs typeface="Dosis"/>
                <a:sym typeface="Dosis"/>
              </a:rPr>
              <a:t>“relationship between the value of a state and the values of its successor states”</a:t>
            </a:r>
            <a:endParaRPr i="1">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Resources</a:t>
            </a:r>
            <a:endParaRPr/>
          </a:p>
        </p:txBody>
      </p:sp>
      <p:sp>
        <p:nvSpPr>
          <p:cNvPr id="100" name="Google Shape;100;p1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A lot of hype -&gt; a lot of good resources</a:t>
            </a:r>
            <a:endParaRPr/>
          </a:p>
          <a:p>
            <a:pPr indent="-342900" lvl="0" marL="457200" rtl="0" algn="l">
              <a:spcBef>
                <a:spcPts val="1200"/>
              </a:spcBef>
              <a:spcAft>
                <a:spcPts val="0"/>
              </a:spcAft>
              <a:buSzPts val="1800"/>
              <a:buChar char="●"/>
            </a:pPr>
            <a:r>
              <a:rPr lang="pl" u="sng">
                <a:solidFill>
                  <a:schemeClr val="hlink"/>
                </a:solidFill>
                <a:hlinkClick r:id="rId3"/>
              </a:rPr>
              <a:t>MIT 6.S091: Introduction to Deep RL</a:t>
            </a:r>
            <a:r>
              <a:rPr lang="pl"/>
              <a:t> (Lex Fridman)</a:t>
            </a:r>
            <a:endParaRPr/>
          </a:p>
          <a:p>
            <a:pPr indent="-342900" lvl="0" marL="457200" rtl="0" algn="l">
              <a:spcBef>
                <a:spcPts val="0"/>
              </a:spcBef>
              <a:spcAft>
                <a:spcPts val="0"/>
              </a:spcAft>
              <a:buSzPts val="1800"/>
              <a:buChar char="●"/>
            </a:pPr>
            <a:r>
              <a:rPr lang="pl"/>
              <a:t>(Ongoing) </a:t>
            </a:r>
            <a:r>
              <a:rPr lang="pl" u="sng">
                <a:solidFill>
                  <a:schemeClr val="hlink"/>
                </a:solidFill>
                <a:hlinkClick r:id="rId4"/>
              </a:rPr>
              <a:t>HuggingFace Deep RL course</a:t>
            </a:r>
            <a:endParaRPr/>
          </a:p>
          <a:p>
            <a:pPr indent="-342900" lvl="0" marL="457200" rtl="0" algn="l">
              <a:spcBef>
                <a:spcPts val="0"/>
              </a:spcBef>
              <a:spcAft>
                <a:spcPts val="0"/>
              </a:spcAft>
              <a:buSzPts val="1800"/>
              <a:buChar char="●"/>
            </a:pPr>
            <a:r>
              <a:rPr lang="pl" u="sng">
                <a:solidFill>
                  <a:schemeClr val="hlink"/>
                </a:solidFill>
                <a:hlinkClick r:id="rId5"/>
              </a:rPr>
              <a:t>OpenAI Spinning Up</a:t>
            </a:r>
            <a:endParaRPr/>
          </a:p>
          <a:p>
            <a:pPr indent="-342900" lvl="0" marL="457200" rtl="0" algn="l">
              <a:spcBef>
                <a:spcPts val="0"/>
              </a:spcBef>
              <a:spcAft>
                <a:spcPts val="0"/>
              </a:spcAft>
              <a:buSzPts val="1800"/>
              <a:buChar char="●"/>
            </a:pPr>
            <a:r>
              <a:rPr lang="pl"/>
              <a:t>Deep Dive:</a:t>
            </a:r>
            <a:endParaRPr/>
          </a:p>
          <a:p>
            <a:pPr indent="-342900" lvl="1" marL="914400" rtl="0" algn="l">
              <a:spcBef>
                <a:spcPts val="0"/>
              </a:spcBef>
              <a:spcAft>
                <a:spcPts val="0"/>
              </a:spcAft>
              <a:buSzPts val="1800"/>
              <a:buChar char="○"/>
            </a:pPr>
            <a:r>
              <a:rPr lang="pl" sz="1800" u="sng">
                <a:solidFill>
                  <a:schemeClr val="accent5"/>
                </a:solidFill>
                <a:hlinkClick r:id="rId6">
                  <a:extLst>
                    <a:ext uri="{A12FA001-AC4F-418D-AE19-62706E023703}">
                      <ahyp:hlinkClr val="tx"/>
                    </a:ext>
                  </a:extLst>
                </a:hlinkClick>
              </a:rPr>
              <a:t>Reinforcement Learning: An Introduction</a:t>
            </a:r>
            <a:r>
              <a:rPr lang="pl" sz="1800"/>
              <a:t> (Sutton &amp; Barto book)</a:t>
            </a:r>
            <a:endParaRPr sz="1800"/>
          </a:p>
          <a:p>
            <a:pPr indent="-342900" lvl="1" marL="914400" rtl="0" algn="l">
              <a:spcBef>
                <a:spcPts val="0"/>
              </a:spcBef>
              <a:spcAft>
                <a:spcPts val="0"/>
              </a:spcAft>
              <a:buSzPts val="1800"/>
              <a:buChar char="○"/>
            </a:pPr>
            <a:r>
              <a:rPr lang="pl" sz="1800" u="sng">
                <a:solidFill>
                  <a:schemeClr val="accent5"/>
                </a:solidFill>
                <a:hlinkClick r:id="rId7">
                  <a:extLst>
                    <a:ext uri="{A12FA001-AC4F-418D-AE19-62706E023703}">
                      <ahyp:hlinkClr val="tx"/>
                    </a:ext>
                  </a:extLst>
                </a:hlinkClick>
              </a:rPr>
              <a:t>RL Lecture Series</a:t>
            </a:r>
            <a:r>
              <a:rPr lang="pl" sz="1800"/>
              <a:t> (DeepMind x University College London)</a:t>
            </a:r>
            <a:endParaRPr sz="1800"/>
          </a:p>
          <a:p>
            <a:pPr indent="-342900" lvl="1" marL="914400" rtl="0" algn="l">
              <a:spcBef>
                <a:spcPts val="0"/>
              </a:spcBef>
              <a:spcAft>
                <a:spcPts val="0"/>
              </a:spcAft>
              <a:buSzPts val="1800"/>
              <a:buChar char="○"/>
            </a:pPr>
            <a:r>
              <a:rPr lang="pl" sz="1800" u="sng">
                <a:solidFill>
                  <a:schemeClr val="accent5"/>
                </a:solidFill>
                <a:hlinkClick r:id="rId8">
                  <a:extLst>
                    <a:ext uri="{A12FA001-AC4F-418D-AE19-62706E023703}">
                      <ahyp:hlinkClr val="tx"/>
                    </a:ext>
                  </a:extLst>
                </a:hlinkClick>
              </a:rPr>
              <a:t>Reinforcement Learning Specialization</a:t>
            </a:r>
            <a:r>
              <a:rPr lang="pl" sz="1800"/>
              <a:t> (University of Alberta)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RL as Markov-Decision Process - Bellman equation</a:t>
            </a:r>
            <a:endParaRPr/>
          </a:p>
        </p:txBody>
      </p:sp>
      <p:pic>
        <p:nvPicPr>
          <p:cNvPr id="313" name="Google Shape;313;p42"/>
          <p:cNvPicPr preferRelativeResize="0"/>
          <p:nvPr/>
        </p:nvPicPr>
        <p:blipFill>
          <a:blip r:embed="rId3">
            <a:alphaModFix/>
          </a:blip>
          <a:stretch>
            <a:fillRect/>
          </a:stretch>
        </p:blipFill>
        <p:spPr>
          <a:xfrm>
            <a:off x="434400" y="1253638"/>
            <a:ext cx="8275200" cy="2636225"/>
          </a:xfrm>
          <a:prstGeom prst="rect">
            <a:avLst/>
          </a:prstGeom>
          <a:noFill/>
          <a:ln>
            <a:noFill/>
          </a:ln>
        </p:spPr>
      </p:pic>
      <p:sp>
        <p:nvSpPr>
          <p:cNvPr id="314" name="Google Shape;314;p42"/>
          <p:cNvSpPr txBox="1"/>
          <p:nvPr/>
        </p:nvSpPr>
        <p:spPr>
          <a:xfrm>
            <a:off x="1054375" y="4015775"/>
            <a:ext cx="56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pl">
                <a:latin typeface="Dosis"/>
                <a:ea typeface="Dosis"/>
                <a:cs typeface="Dosis"/>
                <a:sym typeface="Dosis"/>
              </a:rPr>
              <a:t>“relationship between the value of a state and the values of its successor states”</a:t>
            </a:r>
            <a:endParaRPr i="1">
              <a:latin typeface="Dosis"/>
              <a:ea typeface="Dosis"/>
              <a:cs typeface="Dosis"/>
              <a:sym typeface="Dosis"/>
            </a:endParaRPr>
          </a:p>
        </p:txBody>
      </p:sp>
      <p:sp>
        <p:nvSpPr>
          <p:cNvPr id="315" name="Google Shape;315;p42"/>
          <p:cNvSpPr/>
          <p:nvPr/>
        </p:nvSpPr>
        <p:spPr>
          <a:xfrm>
            <a:off x="4814325" y="3065525"/>
            <a:ext cx="1697400" cy="658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RL as Markov-Decision Process - Bellman equation</a:t>
            </a:r>
            <a:endParaRPr/>
          </a:p>
        </p:txBody>
      </p:sp>
      <p:pic>
        <p:nvPicPr>
          <p:cNvPr id="321" name="Google Shape;321;p43"/>
          <p:cNvPicPr preferRelativeResize="0"/>
          <p:nvPr/>
        </p:nvPicPr>
        <p:blipFill>
          <a:blip r:embed="rId3">
            <a:alphaModFix/>
          </a:blip>
          <a:stretch>
            <a:fillRect/>
          </a:stretch>
        </p:blipFill>
        <p:spPr>
          <a:xfrm>
            <a:off x="434400" y="1253638"/>
            <a:ext cx="8275200" cy="2636225"/>
          </a:xfrm>
          <a:prstGeom prst="rect">
            <a:avLst/>
          </a:prstGeom>
          <a:noFill/>
          <a:ln>
            <a:noFill/>
          </a:ln>
        </p:spPr>
      </p:pic>
      <p:sp>
        <p:nvSpPr>
          <p:cNvPr id="322" name="Google Shape;322;p43"/>
          <p:cNvSpPr txBox="1"/>
          <p:nvPr/>
        </p:nvSpPr>
        <p:spPr>
          <a:xfrm>
            <a:off x="1054375" y="4015775"/>
            <a:ext cx="56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pl">
                <a:latin typeface="Dosis"/>
                <a:ea typeface="Dosis"/>
                <a:cs typeface="Dosis"/>
                <a:sym typeface="Dosis"/>
              </a:rPr>
              <a:t>“relationship between the value of a state and the values of its successor states”</a:t>
            </a:r>
            <a:endParaRPr i="1">
              <a:latin typeface="Dosis"/>
              <a:ea typeface="Dosis"/>
              <a:cs typeface="Dosis"/>
              <a:sym typeface="Dosis"/>
            </a:endParaRPr>
          </a:p>
        </p:txBody>
      </p:sp>
      <p:sp>
        <p:nvSpPr>
          <p:cNvPr id="323" name="Google Shape;323;p43"/>
          <p:cNvSpPr/>
          <p:nvPr/>
        </p:nvSpPr>
        <p:spPr>
          <a:xfrm>
            <a:off x="2874600" y="3115050"/>
            <a:ext cx="1970700" cy="774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RL as Markov-Decision Process - Bellman equation</a:t>
            </a:r>
            <a:endParaRPr/>
          </a:p>
        </p:txBody>
      </p:sp>
      <p:pic>
        <p:nvPicPr>
          <p:cNvPr id="329" name="Google Shape;329;p44"/>
          <p:cNvPicPr preferRelativeResize="0"/>
          <p:nvPr/>
        </p:nvPicPr>
        <p:blipFill>
          <a:blip r:embed="rId3">
            <a:alphaModFix/>
          </a:blip>
          <a:stretch>
            <a:fillRect/>
          </a:stretch>
        </p:blipFill>
        <p:spPr>
          <a:xfrm>
            <a:off x="434400" y="1253638"/>
            <a:ext cx="8275200" cy="2636225"/>
          </a:xfrm>
          <a:prstGeom prst="rect">
            <a:avLst/>
          </a:prstGeom>
          <a:noFill/>
          <a:ln>
            <a:noFill/>
          </a:ln>
        </p:spPr>
      </p:pic>
      <p:sp>
        <p:nvSpPr>
          <p:cNvPr id="330" name="Google Shape;330;p44"/>
          <p:cNvSpPr txBox="1"/>
          <p:nvPr/>
        </p:nvSpPr>
        <p:spPr>
          <a:xfrm>
            <a:off x="1054375" y="4015775"/>
            <a:ext cx="56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pl">
                <a:latin typeface="Dosis"/>
                <a:ea typeface="Dosis"/>
                <a:cs typeface="Dosis"/>
                <a:sym typeface="Dosis"/>
              </a:rPr>
              <a:t>“relationship between the value of a state and the values of its successor states”</a:t>
            </a:r>
            <a:endParaRPr i="1">
              <a:latin typeface="Dosis"/>
              <a:ea typeface="Dosis"/>
              <a:cs typeface="Dosis"/>
              <a:sym typeface="Dosis"/>
            </a:endParaRPr>
          </a:p>
        </p:txBody>
      </p:sp>
      <p:sp>
        <p:nvSpPr>
          <p:cNvPr id="331" name="Google Shape;331;p44"/>
          <p:cNvSpPr/>
          <p:nvPr/>
        </p:nvSpPr>
        <p:spPr>
          <a:xfrm>
            <a:off x="1578425" y="3114975"/>
            <a:ext cx="1302000" cy="774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RL as Markov-Decision Process - </a:t>
            </a:r>
            <a:r>
              <a:rPr lang="pl"/>
              <a:t>Bellman optimality equation</a:t>
            </a:r>
            <a:endParaRPr/>
          </a:p>
        </p:txBody>
      </p:sp>
      <p:sp>
        <p:nvSpPr>
          <p:cNvPr id="337" name="Google Shape;337;p45"/>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sz="1600"/>
              <a:t>Reminder</a:t>
            </a:r>
            <a:r>
              <a:rPr b="1" lang="pl" sz="1600"/>
              <a:t>: </a:t>
            </a:r>
            <a:r>
              <a:rPr b="1" lang="pl" sz="1600"/>
              <a:t>𝜋</a:t>
            </a:r>
            <a:r>
              <a:rPr baseline="-25000" lang="pl" sz="1600"/>
              <a:t>*</a:t>
            </a:r>
            <a:r>
              <a:rPr lang="pl" sz="1600"/>
              <a:t> optimizes the expected return, so it always picks the best state/action indicated by v</a:t>
            </a:r>
            <a:r>
              <a:rPr baseline="-25000" lang="pl" sz="1600"/>
              <a:t>*</a:t>
            </a:r>
            <a:r>
              <a:rPr lang="pl" sz="1600"/>
              <a:t> / q</a:t>
            </a:r>
            <a:r>
              <a:rPr baseline="-25000" lang="pl" sz="1600"/>
              <a:t>*</a:t>
            </a:r>
            <a:endParaRPr sz="1600"/>
          </a:p>
          <a:p>
            <a:pPr indent="0" lvl="0" marL="0" rtl="0" algn="l">
              <a:spcBef>
                <a:spcPts val="1200"/>
              </a:spcBef>
              <a:spcAft>
                <a:spcPts val="0"/>
              </a:spcAft>
              <a:buNone/>
            </a:pPr>
            <a:r>
              <a:rPr lang="pl" sz="1600"/>
              <a:t>Thus: We can find </a:t>
            </a:r>
            <a:r>
              <a:rPr b="1" lang="pl" sz="1600"/>
              <a:t>𝜋</a:t>
            </a:r>
            <a:r>
              <a:rPr baseline="-25000" lang="pl" sz="1600"/>
              <a:t>* </a:t>
            </a:r>
            <a:r>
              <a:rPr lang="pl" sz="1600"/>
              <a:t>by finding v</a:t>
            </a:r>
            <a:r>
              <a:rPr baseline="-25000" lang="pl" sz="1600"/>
              <a:t>*</a:t>
            </a:r>
            <a:r>
              <a:rPr lang="pl" sz="1600"/>
              <a:t> or q</a:t>
            </a:r>
            <a:r>
              <a:rPr baseline="-25000" lang="pl" sz="1600"/>
              <a:t>*</a:t>
            </a:r>
            <a:r>
              <a:rPr lang="pl" sz="1600"/>
              <a:t>.</a:t>
            </a:r>
            <a:endParaRPr sz="1600"/>
          </a:p>
          <a:p>
            <a:pPr indent="0" lvl="0" marL="0" rtl="0" algn="l">
              <a:spcBef>
                <a:spcPts val="1200"/>
              </a:spcBef>
              <a:spcAft>
                <a:spcPts val="1200"/>
              </a:spcAft>
              <a:buNone/>
            </a:pPr>
            <a:r>
              <a:rPr lang="pl" sz="1600"/>
              <a:t>Bellman optimality equation for v</a:t>
            </a:r>
            <a:r>
              <a:rPr baseline="-25000" lang="pl" sz="1600"/>
              <a:t>*</a:t>
            </a:r>
            <a:r>
              <a:rPr lang="pl" sz="1600"/>
              <a:t>:</a:t>
            </a:r>
            <a:endParaRPr sz="1600"/>
          </a:p>
        </p:txBody>
      </p:sp>
      <p:pic>
        <p:nvPicPr>
          <p:cNvPr id="338" name="Google Shape;338;p45"/>
          <p:cNvPicPr preferRelativeResize="0"/>
          <p:nvPr/>
        </p:nvPicPr>
        <p:blipFill>
          <a:blip r:embed="rId3">
            <a:alphaModFix/>
          </a:blip>
          <a:stretch>
            <a:fillRect/>
          </a:stretch>
        </p:blipFill>
        <p:spPr>
          <a:xfrm>
            <a:off x="3209100" y="2181800"/>
            <a:ext cx="5070406" cy="2387074"/>
          </a:xfrm>
          <a:prstGeom prst="rect">
            <a:avLst/>
          </a:prstGeom>
          <a:noFill/>
          <a:ln>
            <a:noFill/>
          </a:ln>
        </p:spPr>
      </p:pic>
      <p:sp>
        <p:nvSpPr>
          <p:cNvPr id="339" name="Google Shape;339;p45"/>
          <p:cNvSpPr/>
          <p:nvPr/>
        </p:nvSpPr>
        <p:spPr>
          <a:xfrm>
            <a:off x="4037025" y="3961075"/>
            <a:ext cx="448200" cy="411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RL as Markov-Decision Process - Bellman optimality equation</a:t>
            </a:r>
            <a:endParaRPr/>
          </a:p>
        </p:txBody>
      </p:sp>
      <p:sp>
        <p:nvSpPr>
          <p:cNvPr id="345" name="Google Shape;345;p46"/>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sz="1600"/>
              <a:t>Reminder</a:t>
            </a:r>
            <a:r>
              <a:rPr b="1" lang="pl" sz="1600"/>
              <a:t>: 𝜋</a:t>
            </a:r>
            <a:r>
              <a:rPr baseline="-25000" lang="pl" sz="1600"/>
              <a:t>*</a:t>
            </a:r>
            <a:r>
              <a:rPr lang="pl" sz="1600"/>
              <a:t> optimizes the expected return, so it picks the best state/action indicated by v</a:t>
            </a:r>
            <a:r>
              <a:rPr baseline="-25000" lang="pl" sz="1600"/>
              <a:t>*</a:t>
            </a:r>
            <a:r>
              <a:rPr lang="pl" sz="1600"/>
              <a:t> / q</a:t>
            </a:r>
            <a:r>
              <a:rPr baseline="-25000" lang="pl" sz="1600"/>
              <a:t>*</a:t>
            </a:r>
            <a:endParaRPr sz="1600"/>
          </a:p>
          <a:p>
            <a:pPr indent="0" lvl="0" marL="0" rtl="0" algn="l">
              <a:spcBef>
                <a:spcPts val="1200"/>
              </a:spcBef>
              <a:spcAft>
                <a:spcPts val="0"/>
              </a:spcAft>
              <a:buNone/>
            </a:pPr>
            <a:r>
              <a:rPr lang="pl" sz="1600"/>
              <a:t>Thus: We can find </a:t>
            </a:r>
            <a:r>
              <a:rPr b="1" lang="pl" sz="1600"/>
              <a:t>𝜋</a:t>
            </a:r>
            <a:r>
              <a:rPr baseline="-25000" lang="pl" sz="1600"/>
              <a:t>* </a:t>
            </a:r>
            <a:r>
              <a:rPr lang="pl" sz="1600"/>
              <a:t>by finding v</a:t>
            </a:r>
            <a:r>
              <a:rPr baseline="-25000" lang="pl" sz="1600"/>
              <a:t>*</a:t>
            </a:r>
            <a:r>
              <a:rPr lang="pl" sz="1600"/>
              <a:t> or q</a:t>
            </a:r>
            <a:r>
              <a:rPr baseline="-25000" lang="pl" sz="1600"/>
              <a:t>*</a:t>
            </a:r>
            <a:r>
              <a:rPr lang="pl" sz="1600"/>
              <a:t>.</a:t>
            </a:r>
            <a:endParaRPr sz="1600"/>
          </a:p>
          <a:p>
            <a:pPr indent="0" lvl="0" marL="0" rtl="0" algn="l">
              <a:spcBef>
                <a:spcPts val="1200"/>
              </a:spcBef>
              <a:spcAft>
                <a:spcPts val="1200"/>
              </a:spcAft>
              <a:buNone/>
            </a:pPr>
            <a:r>
              <a:rPr lang="pl" sz="1600"/>
              <a:t>Bellman optimality equation for q</a:t>
            </a:r>
            <a:r>
              <a:rPr baseline="-25000" lang="pl" sz="1600"/>
              <a:t>*</a:t>
            </a:r>
            <a:r>
              <a:rPr lang="pl" sz="1600"/>
              <a:t>:</a:t>
            </a:r>
            <a:endParaRPr sz="1600"/>
          </a:p>
        </p:txBody>
      </p:sp>
      <p:pic>
        <p:nvPicPr>
          <p:cNvPr id="346" name="Google Shape;346;p46"/>
          <p:cNvPicPr preferRelativeResize="0"/>
          <p:nvPr/>
        </p:nvPicPr>
        <p:blipFill>
          <a:blip r:embed="rId3">
            <a:alphaModFix/>
          </a:blip>
          <a:stretch>
            <a:fillRect/>
          </a:stretch>
        </p:blipFill>
        <p:spPr>
          <a:xfrm>
            <a:off x="1281850" y="2866325"/>
            <a:ext cx="6580301" cy="1304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RL as Markov-Decision Process - Bellman equation</a:t>
            </a:r>
            <a:endParaRPr/>
          </a:p>
        </p:txBody>
      </p:sp>
      <p:sp>
        <p:nvSpPr>
          <p:cNvPr id="352" name="Google Shape;352;p47"/>
          <p:cNvSpPr txBox="1"/>
          <p:nvPr/>
        </p:nvSpPr>
        <p:spPr>
          <a:xfrm>
            <a:off x="1495950" y="4370050"/>
            <a:ext cx="6152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u="sng">
                <a:solidFill>
                  <a:schemeClr val="hlink"/>
                </a:solidFill>
                <a:latin typeface="Dosis"/>
                <a:ea typeface="Dosis"/>
                <a:cs typeface="Dosis"/>
                <a:sym typeface="Dosis"/>
                <a:hlinkClick r:id="rId3"/>
              </a:rPr>
              <a:t>https://www.geeksforgeeks.org/bellman-equation/</a:t>
            </a:r>
            <a:endParaRPr sz="1100">
              <a:latin typeface="Dosis"/>
              <a:ea typeface="Dosis"/>
              <a:cs typeface="Dosis"/>
              <a:sym typeface="Dosis"/>
            </a:endParaRPr>
          </a:p>
        </p:txBody>
      </p:sp>
      <p:pic>
        <p:nvPicPr>
          <p:cNvPr id="353" name="Google Shape;353;p47"/>
          <p:cNvPicPr preferRelativeResize="0"/>
          <p:nvPr/>
        </p:nvPicPr>
        <p:blipFill>
          <a:blip r:embed="rId4">
            <a:alphaModFix/>
          </a:blip>
          <a:stretch>
            <a:fillRect/>
          </a:stretch>
        </p:blipFill>
        <p:spPr>
          <a:xfrm>
            <a:off x="2110600" y="1242200"/>
            <a:ext cx="4922804" cy="3047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RL as Markov-Decision Process - Bellman equation</a:t>
            </a:r>
            <a:endParaRPr/>
          </a:p>
        </p:txBody>
      </p:sp>
      <p:sp>
        <p:nvSpPr>
          <p:cNvPr id="359" name="Google Shape;359;p48"/>
          <p:cNvSpPr txBox="1"/>
          <p:nvPr/>
        </p:nvSpPr>
        <p:spPr>
          <a:xfrm>
            <a:off x="5488763" y="4340300"/>
            <a:ext cx="3009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u="sng">
                <a:solidFill>
                  <a:schemeClr val="hlink"/>
                </a:solidFill>
                <a:latin typeface="Dosis"/>
                <a:ea typeface="Dosis"/>
                <a:cs typeface="Dosis"/>
                <a:sym typeface="Dosis"/>
                <a:hlinkClick r:id="rId3"/>
              </a:rPr>
              <a:t>https://www.geeksforgeeks.org/bellman-equation/</a:t>
            </a:r>
            <a:endParaRPr sz="1100">
              <a:latin typeface="Dosis"/>
              <a:ea typeface="Dosis"/>
              <a:cs typeface="Dosis"/>
              <a:sym typeface="Dosis"/>
            </a:endParaRPr>
          </a:p>
        </p:txBody>
      </p:sp>
      <p:pic>
        <p:nvPicPr>
          <p:cNvPr id="360" name="Google Shape;360;p48"/>
          <p:cNvPicPr preferRelativeResize="0"/>
          <p:nvPr/>
        </p:nvPicPr>
        <p:blipFill>
          <a:blip r:embed="rId4">
            <a:alphaModFix/>
          </a:blip>
          <a:stretch>
            <a:fillRect/>
          </a:stretch>
        </p:blipFill>
        <p:spPr>
          <a:xfrm>
            <a:off x="5349250" y="2304300"/>
            <a:ext cx="3288925" cy="2036000"/>
          </a:xfrm>
          <a:prstGeom prst="rect">
            <a:avLst/>
          </a:prstGeom>
          <a:noFill/>
          <a:ln>
            <a:noFill/>
          </a:ln>
        </p:spPr>
      </p:pic>
      <p:sp>
        <p:nvSpPr>
          <p:cNvPr id="361" name="Google Shape;361;p48"/>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sz="1600"/>
              <a:t>Recap: </a:t>
            </a:r>
            <a:endParaRPr sz="1600"/>
          </a:p>
          <a:p>
            <a:pPr indent="0" lvl="0" marL="0" rtl="0" algn="l">
              <a:spcBef>
                <a:spcPts val="1200"/>
              </a:spcBef>
              <a:spcAft>
                <a:spcPts val="1200"/>
              </a:spcAft>
              <a:buNone/>
            </a:pPr>
            <a:r>
              <a:rPr lang="pl" sz="1600"/>
              <a:t>If we assume that we  </a:t>
            </a:r>
            <a:r>
              <a:rPr b="1" lang="pl" sz="1600"/>
              <a:t>know probabilities of state transitions </a:t>
            </a:r>
            <a:r>
              <a:rPr lang="pl" sz="1600"/>
              <a:t>and that the </a:t>
            </a:r>
            <a:r>
              <a:rPr b="1" lang="pl" sz="1600"/>
              <a:t>environment is discrete</a:t>
            </a:r>
            <a:r>
              <a:rPr lang="pl" sz="1600"/>
              <a:t>, we can get calculate </a:t>
            </a:r>
            <a:r>
              <a:rPr b="1" lang="pl" sz="1600"/>
              <a:t>v</a:t>
            </a:r>
            <a:r>
              <a:rPr b="1" baseline="-25000" lang="pl" sz="1600"/>
              <a:t>𝜋</a:t>
            </a:r>
            <a:r>
              <a:rPr b="1" lang="pl" sz="1600"/>
              <a:t>/q</a:t>
            </a:r>
            <a:r>
              <a:rPr b="1" baseline="-25000" lang="pl" sz="1600"/>
              <a:t>𝜋</a:t>
            </a:r>
            <a:r>
              <a:rPr baseline="-25000" lang="pl" sz="1600"/>
              <a:t> </a:t>
            </a:r>
            <a:r>
              <a:rPr lang="pl" sz="1600"/>
              <a:t>.</a:t>
            </a:r>
            <a:endParaRPr sz="1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9"/>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l"/>
              <a:t>Dynamic Programming</a:t>
            </a:r>
            <a:endParaRPr/>
          </a:p>
        </p:txBody>
      </p:sp>
      <p:sp>
        <p:nvSpPr>
          <p:cNvPr id="367" name="Google Shape;367;p4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pl"/>
              <a:t>Policy / Value Iteration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Dynamic Programming - Policy Evaluation</a:t>
            </a:r>
            <a:endParaRPr/>
          </a:p>
        </p:txBody>
      </p:sp>
      <p:sp>
        <p:nvSpPr>
          <p:cNvPr id="373" name="Google Shape;373;p50"/>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pl" sz="1600"/>
              <a:t>Dynamic Programming</a:t>
            </a:r>
            <a:r>
              <a:rPr lang="pl" sz="1600"/>
              <a:t> can be used to find optimal policies in an iterative process.</a:t>
            </a:r>
            <a:endParaRPr sz="1600"/>
          </a:p>
          <a:p>
            <a:pPr indent="-330200" lvl="0" marL="457200" rtl="0" algn="l">
              <a:spcBef>
                <a:spcPts val="0"/>
              </a:spcBef>
              <a:spcAft>
                <a:spcPts val="0"/>
              </a:spcAft>
              <a:buSzPts val="1600"/>
              <a:buChar char="●"/>
            </a:pPr>
            <a:r>
              <a:rPr lang="pl" sz="1600"/>
              <a:t>Policy Evaluation - approximation of v</a:t>
            </a:r>
            <a:r>
              <a:rPr b="1" baseline="-25000" lang="pl" sz="1600"/>
              <a:t>𝜋</a:t>
            </a:r>
            <a:r>
              <a:rPr lang="pl" sz="1600"/>
              <a:t> by using Bellman equation as an update rule.</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330200" lvl="0" marL="457200" rtl="0" algn="l">
              <a:spcBef>
                <a:spcPts val="1200"/>
              </a:spcBef>
              <a:spcAft>
                <a:spcPts val="0"/>
              </a:spcAft>
              <a:buSzPts val="1600"/>
              <a:buChar char="●"/>
            </a:pPr>
            <a:r>
              <a:rPr lang="pl" sz="1600"/>
              <a:t>With each update as k -&gt;∞, v</a:t>
            </a:r>
            <a:r>
              <a:rPr baseline="-25000" lang="pl" sz="1600"/>
              <a:t>k</a:t>
            </a:r>
            <a:r>
              <a:rPr lang="pl" sz="1600"/>
              <a:t> -&gt; </a:t>
            </a:r>
            <a:r>
              <a:rPr lang="pl" sz="1600"/>
              <a:t>v</a:t>
            </a:r>
            <a:r>
              <a:rPr b="1" baseline="-25000" lang="pl" sz="1600"/>
              <a:t>𝜋</a:t>
            </a:r>
            <a:endParaRPr sz="1600"/>
          </a:p>
        </p:txBody>
      </p:sp>
      <p:pic>
        <p:nvPicPr>
          <p:cNvPr id="374" name="Google Shape;374;p50"/>
          <p:cNvPicPr preferRelativeResize="0"/>
          <p:nvPr/>
        </p:nvPicPr>
        <p:blipFill>
          <a:blip r:embed="rId3">
            <a:alphaModFix/>
          </a:blip>
          <a:stretch>
            <a:fillRect/>
          </a:stretch>
        </p:blipFill>
        <p:spPr>
          <a:xfrm>
            <a:off x="2526975" y="2005025"/>
            <a:ext cx="4090050" cy="834575"/>
          </a:xfrm>
          <a:prstGeom prst="rect">
            <a:avLst/>
          </a:prstGeom>
          <a:noFill/>
          <a:ln>
            <a:noFill/>
          </a:ln>
        </p:spPr>
      </p:pic>
      <p:pic>
        <p:nvPicPr>
          <p:cNvPr id="375" name="Google Shape;375;p50"/>
          <p:cNvPicPr preferRelativeResize="0"/>
          <p:nvPr/>
        </p:nvPicPr>
        <p:blipFill>
          <a:blip r:embed="rId4">
            <a:alphaModFix/>
          </a:blip>
          <a:stretch>
            <a:fillRect/>
          </a:stretch>
        </p:blipFill>
        <p:spPr>
          <a:xfrm>
            <a:off x="3878200" y="2941975"/>
            <a:ext cx="4954101" cy="2049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Dynamic Programming - Policy Iteration</a:t>
            </a:r>
            <a:endParaRPr/>
          </a:p>
        </p:txBody>
      </p:sp>
      <p:sp>
        <p:nvSpPr>
          <p:cNvPr id="381" name="Google Shape;381;p51"/>
          <p:cNvSpPr txBox="1"/>
          <p:nvPr>
            <p:ph idx="4294967295" type="body"/>
          </p:nvPr>
        </p:nvSpPr>
        <p:spPr>
          <a:xfrm>
            <a:off x="311700" y="1229875"/>
            <a:ext cx="54003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l" sz="1600"/>
              <a:t>Policy improvement theorem </a:t>
            </a:r>
            <a:r>
              <a:rPr lang="pl" sz="1600"/>
              <a:t>i</a:t>
            </a:r>
            <a:r>
              <a:rPr lang="pl" sz="1600"/>
              <a:t>n short:</a:t>
            </a:r>
            <a:endParaRPr sz="1600"/>
          </a:p>
          <a:p>
            <a:pPr indent="-330200" lvl="0" marL="457200" rtl="0" algn="l">
              <a:spcBef>
                <a:spcPts val="1200"/>
              </a:spcBef>
              <a:spcAft>
                <a:spcPts val="0"/>
              </a:spcAft>
              <a:buSzPts val="1600"/>
              <a:buChar char="●"/>
            </a:pPr>
            <a:r>
              <a:rPr lang="pl" sz="1600"/>
              <a:t>Get a random policy </a:t>
            </a:r>
            <a:r>
              <a:rPr b="1" lang="pl" sz="1600"/>
              <a:t>𝜋</a:t>
            </a:r>
            <a:endParaRPr sz="1600"/>
          </a:p>
          <a:p>
            <a:pPr indent="-330200" lvl="0" marL="457200" rtl="0" algn="l">
              <a:spcBef>
                <a:spcPts val="0"/>
              </a:spcBef>
              <a:spcAft>
                <a:spcPts val="0"/>
              </a:spcAft>
              <a:buSzPts val="1600"/>
              <a:buChar char="●"/>
            </a:pPr>
            <a:r>
              <a:rPr lang="pl" sz="1600"/>
              <a:t>Get </a:t>
            </a:r>
            <a:r>
              <a:rPr lang="pl" sz="1600"/>
              <a:t>v</a:t>
            </a:r>
            <a:r>
              <a:rPr b="1" baseline="-25000" lang="pl" sz="1600"/>
              <a:t>𝜋</a:t>
            </a:r>
            <a:r>
              <a:rPr lang="pl" sz="1600"/>
              <a:t>/q</a:t>
            </a:r>
            <a:r>
              <a:rPr b="1" baseline="-25000" lang="pl" sz="1600"/>
              <a:t>𝜋</a:t>
            </a:r>
            <a:r>
              <a:rPr lang="pl" sz="1600"/>
              <a:t>.</a:t>
            </a:r>
            <a:endParaRPr sz="1600"/>
          </a:p>
          <a:p>
            <a:pPr indent="-330200" lvl="0" marL="457200" rtl="0" algn="l">
              <a:spcBef>
                <a:spcPts val="0"/>
              </a:spcBef>
              <a:spcAft>
                <a:spcPts val="0"/>
              </a:spcAft>
              <a:buSzPts val="1600"/>
              <a:buChar char="●"/>
            </a:pPr>
            <a:r>
              <a:rPr lang="pl" sz="1600"/>
              <a:t>Create a policy </a:t>
            </a:r>
            <a:r>
              <a:rPr b="1" lang="pl" sz="1600"/>
              <a:t>𝜋’ </a:t>
            </a:r>
            <a:r>
              <a:rPr lang="pl" sz="1600"/>
              <a:t>that’s simply greedy to v</a:t>
            </a:r>
            <a:r>
              <a:rPr b="1" baseline="-25000" lang="pl" sz="1600"/>
              <a:t>𝜋</a:t>
            </a:r>
            <a:r>
              <a:rPr lang="pl" sz="1600"/>
              <a:t> - it must as good as </a:t>
            </a:r>
            <a:r>
              <a:rPr b="1" lang="pl" sz="1600"/>
              <a:t>𝜋 </a:t>
            </a:r>
            <a:r>
              <a:rPr lang="pl" sz="1600"/>
              <a:t>or better</a:t>
            </a:r>
            <a:endParaRPr sz="1600"/>
          </a:p>
          <a:p>
            <a:pPr indent="-330200" lvl="0" marL="457200" rtl="0" algn="l">
              <a:spcBef>
                <a:spcPts val="0"/>
              </a:spcBef>
              <a:spcAft>
                <a:spcPts val="0"/>
              </a:spcAft>
              <a:buSzPts val="1600"/>
              <a:buChar char="●"/>
            </a:pPr>
            <a:r>
              <a:rPr lang="pl" sz="1600"/>
              <a:t>Repeat that until </a:t>
            </a:r>
            <a:r>
              <a:rPr b="1" lang="pl" sz="1600"/>
              <a:t>𝜋’</a:t>
            </a:r>
            <a:r>
              <a:rPr lang="pl" sz="1600"/>
              <a:t> = </a:t>
            </a:r>
            <a:r>
              <a:rPr b="1" lang="pl" sz="1600"/>
              <a:t>𝜋</a:t>
            </a:r>
            <a:r>
              <a:rPr lang="pl" sz="1600"/>
              <a:t>, which means we got </a:t>
            </a:r>
            <a:r>
              <a:rPr b="1" lang="pl" sz="1600"/>
              <a:t>𝜋</a:t>
            </a:r>
            <a:r>
              <a:rPr b="1" baseline="-25000" lang="pl" sz="1600"/>
              <a:t>*</a:t>
            </a:r>
            <a:endParaRPr sz="1500"/>
          </a:p>
        </p:txBody>
      </p:sp>
      <p:pic>
        <p:nvPicPr>
          <p:cNvPr id="382" name="Google Shape;382;p51"/>
          <p:cNvPicPr preferRelativeResize="0"/>
          <p:nvPr/>
        </p:nvPicPr>
        <p:blipFill>
          <a:blip r:embed="rId3">
            <a:alphaModFix/>
          </a:blip>
          <a:stretch>
            <a:fillRect/>
          </a:stretch>
        </p:blipFill>
        <p:spPr>
          <a:xfrm>
            <a:off x="5711999" y="410000"/>
            <a:ext cx="2996075" cy="43227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Reinforcement Learning Background</a:t>
            </a:r>
            <a:endParaRPr/>
          </a:p>
        </p:txBody>
      </p:sp>
      <p:sp>
        <p:nvSpPr>
          <p:cNvPr id="106" name="Google Shape;106;p1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Reinforcement Learning isn’t just machine learning</a:t>
            </a:r>
            <a:endParaRPr/>
          </a:p>
          <a:p>
            <a:pPr indent="-342900" lvl="0" marL="457200" rtl="0" algn="l">
              <a:spcBef>
                <a:spcPts val="1200"/>
              </a:spcBef>
              <a:spcAft>
                <a:spcPts val="0"/>
              </a:spcAft>
              <a:buSzPts val="1800"/>
              <a:buChar char="●"/>
            </a:pPr>
            <a:r>
              <a:rPr lang="pl"/>
              <a:t>Neuroscience and psychology:</a:t>
            </a:r>
            <a:endParaRPr/>
          </a:p>
          <a:p>
            <a:pPr indent="-317500" lvl="1" marL="914400" rtl="0" algn="l">
              <a:spcBef>
                <a:spcPts val="0"/>
              </a:spcBef>
              <a:spcAft>
                <a:spcPts val="0"/>
              </a:spcAft>
              <a:buSzPts val="1400"/>
              <a:buChar char="○"/>
            </a:pPr>
            <a:r>
              <a:rPr lang="pl"/>
              <a:t>S</a:t>
            </a:r>
            <a:r>
              <a:rPr lang="pl"/>
              <a:t>tudying learning and decision-making in animals and humans</a:t>
            </a:r>
            <a:endParaRPr/>
          </a:p>
          <a:p>
            <a:pPr indent="-317500" lvl="1" marL="914400" rtl="0" algn="l">
              <a:spcBef>
                <a:spcPts val="0"/>
              </a:spcBef>
              <a:spcAft>
                <a:spcPts val="0"/>
              </a:spcAft>
              <a:buSzPts val="1400"/>
              <a:buChar char="○"/>
            </a:pPr>
            <a:r>
              <a:rPr lang="pl"/>
              <a:t>Used to develop theories of addiction</a:t>
            </a:r>
            <a:endParaRPr/>
          </a:p>
          <a:p>
            <a:pPr indent="-317500" lvl="1" marL="914400" rtl="0" algn="l">
              <a:spcBef>
                <a:spcPts val="0"/>
              </a:spcBef>
              <a:spcAft>
                <a:spcPts val="0"/>
              </a:spcAft>
              <a:buSzPts val="1400"/>
              <a:buChar char="○"/>
            </a:pPr>
            <a:r>
              <a:rPr lang="pl"/>
              <a:t>Resemblance</a:t>
            </a:r>
            <a:r>
              <a:rPr lang="pl"/>
              <a:t> to dopamine</a:t>
            </a:r>
            <a:endParaRPr/>
          </a:p>
          <a:p>
            <a:pPr indent="-342900" lvl="0" marL="457200" rtl="0" algn="l">
              <a:spcBef>
                <a:spcPts val="0"/>
              </a:spcBef>
              <a:spcAft>
                <a:spcPts val="0"/>
              </a:spcAft>
              <a:buSzPts val="1800"/>
              <a:buChar char="●"/>
            </a:pPr>
            <a:r>
              <a:rPr lang="pl"/>
              <a:t>S</a:t>
            </a:r>
            <a:r>
              <a:rPr lang="pl"/>
              <a:t>tudy of strategic decision-making in Game Theory and Economics</a:t>
            </a:r>
            <a:endParaRPr/>
          </a:p>
          <a:p>
            <a:pPr indent="-342900" lvl="0" marL="457200" rtl="0" algn="l">
              <a:spcBef>
                <a:spcPts val="0"/>
              </a:spcBef>
              <a:spcAft>
                <a:spcPts val="0"/>
              </a:spcAft>
              <a:buSzPts val="1800"/>
              <a:buChar char="●"/>
            </a:pPr>
            <a:r>
              <a:rPr lang="pl"/>
              <a:t>Works on theory of </a:t>
            </a:r>
            <a:r>
              <a:rPr lang="pl"/>
              <a:t>Optimal Control from mathematics and Dynamic Programming</a:t>
            </a:r>
            <a:endParaRPr/>
          </a:p>
          <a:p>
            <a:pPr indent="0" lvl="0" marL="0" rtl="0" algn="l">
              <a:spcBef>
                <a:spcPts val="1200"/>
              </a:spcBef>
              <a:spcAft>
                <a:spcPts val="12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Dynamic Programming - Policy Iteration</a:t>
            </a:r>
            <a:endParaRPr/>
          </a:p>
        </p:txBody>
      </p:sp>
      <p:pic>
        <p:nvPicPr>
          <p:cNvPr id="388" name="Google Shape;388;p52"/>
          <p:cNvPicPr preferRelativeResize="0"/>
          <p:nvPr/>
        </p:nvPicPr>
        <p:blipFill>
          <a:blip r:embed="rId3">
            <a:alphaModFix/>
          </a:blip>
          <a:stretch>
            <a:fillRect/>
          </a:stretch>
        </p:blipFill>
        <p:spPr>
          <a:xfrm>
            <a:off x="3433950" y="148288"/>
            <a:ext cx="3540625" cy="48469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Dynamic Programming - Policy Iteration</a:t>
            </a:r>
            <a:endParaRPr/>
          </a:p>
        </p:txBody>
      </p:sp>
      <p:pic>
        <p:nvPicPr>
          <p:cNvPr id="394" name="Google Shape;394;p53"/>
          <p:cNvPicPr preferRelativeResize="0"/>
          <p:nvPr/>
        </p:nvPicPr>
        <p:blipFill>
          <a:blip r:embed="rId3">
            <a:alphaModFix/>
          </a:blip>
          <a:stretch>
            <a:fillRect/>
          </a:stretch>
        </p:blipFill>
        <p:spPr>
          <a:xfrm>
            <a:off x="2183013" y="1089575"/>
            <a:ext cx="4777974" cy="3303176"/>
          </a:xfrm>
          <a:prstGeom prst="rect">
            <a:avLst/>
          </a:prstGeom>
          <a:noFill/>
          <a:ln>
            <a:noFill/>
          </a:ln>
        </p:spPr>
      </p:pic>
      <p:pic>
        <p:nvPicPr>
          <p:cNvPr id="395" name="Google Shape;395;p53"/>
          <p:cNvPicPr preferRelativeResize="0"/>
          <p:nvPr/>
        </p:nvPicPr>
        <p:blipFill>
          <a:blip r:embed="rId4">
            <a:alphaModFix/>
          </a:blip>
          <a:stretch>
            <a:fillRect/>
          </a:stretch>
        </p:blipFill>
        <p:spPr>
          <a:xfrm>
            <a:off x="2313925" y="4539650"/>
            <a:ext cx="4516149" cy="292250"/>
          </a:xfrm>
          <a:prstGeom prst="rect">
            <a:avLst/>
          </a:prstGeom>
          <a:noFill/>
          <a:ln>
            <a:noFill/>
          </a:ln>
        </p:spPr>
      </p:pic>
      <p:sp>
        <p:nvSpPr>
          <p:cNvPr id="396" name="Google Shape;396;p53"/>
          <p:cNvSpPr/>
          <p:nvPr/>
        </p:nvSpPr>
        <p:spPr>
          <a:xfrm>
            <a:off x="2313900" y="4464525"/>
            <a:ext cx="4516200" cy="442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Dynamic Programming - Value Iteration</a:t>
            </a:r>
            <a:endParaRPr/>
          </a:p>
          <a:p>
            <a:pPr indent="0" lvl="0" marL="0" rtl="0" algn="l">
              <a:spcBef>
                <a:spcPts val="0"/>
              </a:spcBef>
              <a:spcAft>
                <a:spcPts val="0"/>
              </a:spcAft>
              <a:buNone/>
            </a:pPr>
            <a:r>
              <a:t/>
            </a:r>
            <a:endParaRPr/>
          </a:p>
        </p:txBody>
      </p:sp>
      <p:sp>
        <p:nvSpPr>
          <p:cNvPr id="402" name="Google Shape;402;p54"/>
          <p:cNvSpPr txBox="1"/>
          <p:nvPr>
            <p:ph idx="4294967295" type="body"/>
          </p:nvPr>
        </p:nvSpPr>
        <p:spPr>
          <a:xfrm>
            <a:off x="311700" y="1229875"/>
            <a:ext cx="7967400" cy="10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pl" sz="1600"/>
              <a:t>Policy Iteration is still not computationally effective - Policy Evaluation ends only with time limit.</a:t>
            </a:r>
            <a:endParaRPr sz="1600"/>
          </a:p>
          <a:p>
            <a:pPr indent="-330200" lvl="0" marL="457200" rtl="0" algn="l">
              <a:spcBef>
                <a:spcPts val="0"/>
              </a:spcBef>
              <a:spcAft>
                <a:spcPts val="0"/>
              </a:spcAft>
              <a:buSzPts val="1600"/>
              <a:buChar char="●"/>
            </a:pPr>
            <a:r>
              <a:rPr b="1" lang="pl" sz="1600"/>
              <a:t>Value Iteration</a:t>
            </a:r>
            <a:r>
              <a:rPr lang="pl" sz="1600"/>
              <a:t> is a special case of Policy Iteration, where Policy Evaluation is stopped after just </a:t>
            </a:r>
            <a:r>
              <a:rPr b="1" lang="pl" sz="1600"/>
              <a:t>one step </a:t>
            </a:r>
            <a:r>
              <a:rPr lang="pl" sz="1600"/>
              <a:t> - notice that update is Bellman Optimality Equation</a:t>
            </a:r>
            <a:endParaRPr sz="1600"/>
          </a:p>
        </p:txBody>
      </p:sp>
      <p:pic>
        <p:nvPicPr>
          <p:cNvPr id="403" name="Google Shape;403;p54"/>
          <p:cNvPicPr preferRelativeResize="0"/>
          <p:nvPr/>
        </p:nvPicPr>
        <p:blipFill>
          <a:blip r:embed="rId3">
            <a:alphaModFix/>
          </a:blip>
          <a:stretch>
            <a:fillRect/>
          </a:stretch>
        </p:blipFill>
        <p:spPr>
          <a:xfrm>
            <a:off x="1720950" y="2290975"/>
            <a:ext cx="5702124" cy="2633474"/>
          </a:xfrm>
          <a:prstGeom prst="rect">
            <a:avLst/>
          </a:prstGeom>
          <a:noFill/>
          <a:ln>
            <a:noFill/>
          </a:ln>
        </p:spPr>
      </p:pic>
      <p:sp>
        <p:nvSpPr>
          <p:cNvPr id="404" name="Google Shape;404;p54"/>
          <p:cNvSpPr txBox="1"/>
          <p:nvPr/>
        </p:nvSpPr>
        <p:spPr>
          <a:xfrm>
            <a:off x="7406650" y="3507900"/>
            <a:ext cx="1737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l" sz="1000">
                <a:solidFill>
                  <a:schemeClr val="dk2"/>
                </a:solidFill>
                <a:latin typeface="Dosis"/>
                <a:ea typeface="Dosis"/>
                <a:cs typeface="Dosis"/>
                <a:sym typeface="Dosis"/>
              </a:rPr>
              <a:t>Policy improvement step in contained within the max</a:t>
            </a:r>
            <a:r>
              <a:rPr baseline="-25000" lang="pl" sz="1000">
                <a:solidFill>
                  <a:schemeClr val="dk2"/>
                </a:solidFill>
                <a:latin typeface="Dosis"/>
                <a:ea typeface="Dosis"/>
                <a:cs typeface="Dosis"/>
                <a:sym typeface="Dosis"/>
              </a:rPr>
              <a:t>a</a:t>
            </a:r>
            <a:endParaRPr sz="1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Dynamic Programming - Value Iteration</a:t>
            </a:r>
            <a:endParaRPr/>
          </a:p>
          <a:p>
            <a:pPr indent="0" lvl="0" marL="0" rtl="0" algn="l">
              <a:spcBef>
                <a:spcPts val="0"/>
              </a:spcBef>
              <a:spcAft>
                <a:spcPts val="0"/>
              </a:spcAft>
              <a:buNone/>
            </a:pPr>
            <a:r>
              <a:t/>
            </a:r>
            <a:endParaRPr/>
          </a:p>
        </p:txBody>
      </p:sp>
      <p:sp>
        <p:nvSpPr>
          <p:cNvPr id="410" name="Google Shape;410;p55"/>
          <p:cNvSpPr txBox="1"/>
          <p:nvPr>
            <p:ph idx="4294967295" type="body"/>
          </p:nvPr>
        </p:nvSpPr>
        <p:spPr>
          <a:xfrm>
            <a:off x="311700" y="1229875"/>
            <a:ext cx="7967400" cy="10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pl" sz="1600"/>
              <a:t>We can change the update, from </a:t>
            </a:r>
            <a:r>
              <a:rPr b="1" lang="pl" sz="1600"/>
              <a:t>Bellman Equation</a:t>
            </a:r>
            <a:r>
              <a:rPr lang="pl" sz="1600"/>
              <a:t> to </a:t>
            </a:r>
            <a:r>
              <a:rPr b="1" lang="pl" sz="1600"/>
              <a:t>Bellman Optimality Equation</a:t>
            </a:r>
            <a:r>
              <a:rPr lang="pl" sz="1600"/>
              <a:t> to get </a:t>
            </a:r>
            <a:r>
              <a:rPr lang="pl" sz="1600"/>
              <a:t>v</a:t>
            </a:r>
            <a:r>
              <a:rPr b="1" baseline="-25000" lang="pl" sz="1600"/>
              <a:t>*</a:t>
            </a:r>
            <a:r>
              <a:rPr b="1" lang="pl" sz="1600"/>
              <a:t>.</a:t>
            </a:r>
            <a:endParaRPr sz="1600"/>
          </a:p>
        </p:txBody>
      </p:sp>
      <p:pic>
        <p:nvPicPr>
          <p:cNvPr id="411" name="Google Shape;411;p55"/>
          <p:cNvPicPr preferRelativeResize="0"/>
          <p:nvPr/>
        </p:nvPicPr>
        <p:blipFill>
          <a:blip r:embed="rId3">
            <a:alphaModFix/>
          </a:blip>
          <a:stretch>
            <a:fillRect/>
          </a:stretch>
        </p:blipFill>
        <p:spPr>
          <a:xfrm>
            <a:off x="1720950" y="2290975"/>
            <a:ext cx="5702124" cy="2633474"/>
          </a:xfrm>
          <a:prstGeom prst="rect">
            <a:avLst/>
          </a:prstGeom>
          <a:noFill/>
          <a:ln>
            <a:noFill/>
          </a:ln>
        </p:spPr>
      </p:pic>
      <p:sp>
        <p:nvSpPr>
          <p:cNvPr id="412" name="Google Shape;412;p55"/>
          <p:cNvSpPr txBox="1"/>
          <p:nvPr/>
        </p:nvSpPr>
        <p:spPr>
          <a:xfrm>
            <a:off x="7406650" y="3507900"/>
            <a:ext cx="17373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l" sz="1000">
                <a:solidFill>
                  <a:schemeClr val="dk2"/>
                </a:solidFill>
                <a:latin typeface="Dosis"/>
                <a:ea typeface="Dosis"/>
                <a:cs typeface="Dosis"/>
                <a:sym typeface="Dosis"/>
              </a:rPr>
              <a:t>Policy improvement step in contained within the max</a:t>
            </a:r>
            <a:r>
              <a:rPr baseline="-25000" lang="pl" sz="1000">
                <a:solidFill>
                  <a:schemeClr val="dk2"/>
                </a:solidFill>
                <a:latin typeface="Dosis"/>
                <a:ea typeface="Dosis"/>
                <a:cs typeface="Dosis"/>
                <a:sym typeface="Dosis"/>
              </a:rPr>
              <a:t>a</a:t>
            </a:r>
            <a:endParaRPr sz="1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Dynamic Programming - Generalized Policy Iteration</a:t>
            </a:r>
            <a:endParaRPr/>
          </a:p>
        </p:txBody>
      </p:sp>
      <p:pic>
        <p:nvPicPr>
          <p:cNvPr id="418" name="Google Shape;418;p56"/>
          <p:cNvPicPr preferRelativeResize="0"/>
          <p:nvPr/>
        </p:nvPicPr>
        <p:blipFill>
          <a:blip r:embed="rId3">
            <a:alphaModFix/>
          </a:blip>
          <a:stretch>
            <a:fillRect/>
          </a:stretch>
        </p:blipFill>
        <p:spPr>
          <a:xfrm>
            <a:off x="4727013" y="1362075"/>
            <a:ext cx="4105275" cy="2419350"/>
          </a:xfrm>
          <a:prstGeom prst="rect">
            <a:avLst/>
          </a:prstGeom>
          <a:noFill/>
          <a:ln>
            <a:noFill/>
          </a:ln>
        </p:spPr>
      </p:pic>
      <p:pic>
        <p:nvPicPr>
          <p:cNvPr id="419" name="Google Shape;419;p56"/>
          <p:cNvPicPr preferRelativeResize="0"/>
          <p:nvPr/>
        </p:nvPicPr>
        <p:blipFill>
          <a:blip r:embed="rId4">
            <a:alphaModFix/>
          </a:blip>
          <a:stretch>
            <a:fillRect/>
          </a:stretch>
        </p:blipFill>
        <p:spPr>
          <a:xfrm>
            <a:off x="1473488" y="1061050"/>
            <a:ext cx="2486025" cy="36766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Dynamic Programming</a:t>
            </a:r>
            <a:endParaRPr/>
          </a:p>
        </p:txBody>
      </p:sp>
      <p:sp>
        <p:nvSpPr>
          <p:cNvPr id="425" name="Google Shape;425;p5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The problem:</a:t>
            </a:r>
            <a:endParaRPr/>
          </a:p>
          <a:p>
            <a:pPr indent="-342900" lvl="0" marL="457200" rtl="0" algn="l">
              <a:spcBef>
                <a:spcPts val="1200"/>
              </a:spcBef>
              <a:spcAft>
                <a:spcPts val="0"/>
              </a:spcAft>
              <a:buSzPts val="1800"/>
              <a:buChar char="●"/>
            </a:pPr>
            <a:r>
              <a:rPr lang="pl"/>
              <a:t>R</a:t>
            </a:r>
            <a:r>
              <a:rPr lang="pl"/>
              <a:t>equires a complete model of the environment, including the transition probabilities and rewards for all state-action pairs.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8"/>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l"/>
              <a:t>Model-free approaches</a:t>
            </a:r>
            <a:endParaRPr/>
          </a:p>
        </p:txBody>
      </p:sp>
      <p:sp>
        <p:nvSpPr>
          <p:cNvPr id="431" name="Google Shape;431;p5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pl"/>
              <a:t>TD-learning, Policy Gradient methods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Model-free approaches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7" name="Google Shape;437;p5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l"/>
              <a:t>Where learning finally comes in.</a:t>
            </a:r>
            <a:endParaRPr/>
          </a:p>
          <a:p>
            <a:pPr indent="-342900" lvl="0" marL="457200" rtl="0" algn="l">
              <a:spcBef>
                <a:spcPts val="0"/>
              </a:spcBef>
              <a:spcAft>
                <a:spcPts val="0"/>
              </a:spcAft>
              <a:buSzPts val="1800"/>
              <a:buChar char="●"/>
            </a:pPr>
            <a:r>
              <a:rPr lang="pl"/>
              <a:t>The exact model of the environment isn’t </a:t>
            </a:r>
            <a:r>
              <a:rPr lang="pl"/>
              <a:t>available</a:t>
            </a:r>
            <a:r>
              <a:rPr lang="pl"/>
              <a:t> most of the time.</a:t>
            </a:r>
            <a:endParaRPr/>
          </a:p>
          <a:p>
            <a:pPr indent="-342900" lvl="0" marL="457200" rtl="0" algn="l">
              <a:spcBef>
                <a:spcPts val="0"/>
              </a:spcBef>
              <a:spcAft>
                <a:spcPts val="0"/>
              </a:spcAft>
              <a:buSzPts val="1800"/>
              <a:buChar char="●"/>
            </a:pPr>
            <a:r>
              <a:rPr lang="pl"/>
              <a:t>Model-free methods aim to learn from </a:t>
            </a:r>
            <a:r>
              <a:rPr b="1" lang="pl"/>
              <a:t>experience</a:t>
            </a:r>
            <a:r>
              <a:rPr lang="pl"/>
              <a:t> only.</a:t>
            </a:r>
            <a:endParaRPr/>
          </a:p>
          <a:p>
            <a:pPr indent="-342900" lvl="0" marL="457200" rtl="0" algn="l">
              <a:spcBef>
                <a:spcPts val="0"/>
              </a:spcBef>
              <a:spcAft>
                <a:spcPts val="0"/>
              </a:spcAft>
              <a:buSzPts val="1800"/>
              <a:buChar char="●"/>
            </a:pPr>
            <a:r>
              <a:rPr lang="pl"/>
              <a:t>Instead of </a:t>
            </a:r>
            <a:r>
              <a:rPr b="1" lang="pl"/>
              <a:t>modeling the environment and solving equations</a:t>
            </a:r>
            <a:r>
              <a:rPr lang="pl"/>
              <a:t>, we’ll </a:t>
            </a:r>
            <a:r>
              <a:rPr b="1" lang="pl"/>
              <a:t>interact with it</a:t>
            </a:r>
            <a:r>
              <a:rPr lang="pl"/>
              <a:t>.</a:t>
            </a:r>
            <a:endParaRPr sz="1600"/>
          </a:p>
        </p:txBody>
      </p:sp>
      <p:pic>
        <p:nvPicPr>
          <p:cNvPr id="438" name="Google Shape;438;p59"/>
          <p:cNvPicPr preferRelativeResize="0"/>
          <p:nvPr/>
        </p:nvPicPr>
        <p:blipFill>
          <a:blip r:embed="rId3">
            <a:alphaModFix/>
          </a:blip>
          <a:stretch>
            <a:fillRect/>
          </a:stretch>
        </p:blipFill>
        <p:spPr>
          <a:xfrm>
            <a:off x="1440049" y="3154674"/>
            <a:ext cx="4192191" cy="141420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Model-free approaches - Monte Carlo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4" name="Google Shape;444;p60"/>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l"/>
              <a:t>Most basic - Monte Carlo methods - estimates this directly - by </a:t>
            </a:r>
            <a:r>
              <a:rPr b="1" lang="pl"/>
              <a:t>averaging returns</a:t>
            </a:r>
            <a:r>
              <a:rPr lang="pl"/>
              <a:t>.</a:t>
            </a:r>
            <a:endParaRPr/>
          </a:p>
          <a:p>
            <a:pPr indent="0" lvl="0" marL="0" rtl="0" algn="l">
              <a:spcBef>
                <a:spcPts val="1200"/>
              </a:spcBef>
              <a:spcAft>
                <a:spcPts val="0"/>
              </a:spcAft>
              <a:buNone/>
            </a:pPr>
            <a:r>
              <a:rPr lang="pl"/>
              <a:t>					v(st) = v(st) + α [Gt - v(st)] - this will converge to v</a:t>
            </a:r>
            <a:r>
              <a:rPr b="1" baseline="-25000" lang="pl" sz="1600"/>
              <a:t>𝜋</a:t>
            </a:r>
            <a:endParaRPr b="1" sz="1600"/>
          </a:p>
          <a:p>
            <a:pPr indent="-330200" lvl="0" marL="457200" rtl="0" algn="l">
              <a:spcBef>
                <a:spcPts val="1200"/>
              </a:spcBef>
              <a:spcAft>
                <a:spcPts val="0"/>
              </a:spcAft>
              <a:buSzPts val="1600"/>
              <a:buChar char="●"/>
            </a:pPr>
            <a:r>
              <a:rPr lang="pl" sz="1600"/>
              <a:t>Simply play out many episodes to get trajectories and calculate the returns.</a:t>
            </a:r>
            <a:endParaRPr sz="1600"/>
          </a:p>
          <a:p>
            <a:pPr indent="0" lvl="0" marL="0" rtl="0" algn="l">
              <a:spcBef>
                <a:spcPts val="1200"/>
              </a:spcBef>
              <a:spcAft>
                <a:spcPts val="0"/>
              </a:spcAft>
              <a:buNone/>
            </a:pPr>
            <a:r>
              <a:t/>
            </a:r>
            <a:endParaRPr/>
          </a:p>
          <a:p>
            <a:pPr indent="0" lvl="0" marL="0" rtl="0" algn="l">
              <a:spcBef>
                <a:spcPts val="1200"/>
              </a:spcBef>
              <a:spcAft>
                <a:spcPts val="1200"/>
              </a:spcAft>
              <a:buNone/>
            </a:pPr>
            <a:r>
              <a:t/>
            </a:r>
            <a:endParaRPr sz="1600"/>
          </a:p>
        </p:txBody>
      </p:sp>
      <p:pic>
        <p:nvPicPr>
          <p:cNvPr id="445" name="Google Shape;445;p60"/>
          <p:cNvPicPr preferRelativeResize="0"/>
          <p:nvPr/>
        </p:nvPicPr>
        <p:blipFill>
          <a:blip r:embed="rId3">
            <a:alphaModFix/>
          </a:blip>
          <a:stretch>
            <a:fillRect/>
          </a:stretch>
        </p:blipFill>
        <p:spPr>
          <a:xfrm>
            <a:off x="1826050" y="2571754"/>
            <a:ext cx="5491900" cy="2444300"/>
          </a:xfrm>
          <a:prstGeom prst="rect">
            <a:avLst/>
          </a:prstGeom>
          <a:noFill/>
          <a:ln>
            <a:noFill/>
          </a:ln>
        </p:spPr>
      </p:pic>
      <p:cxnSp>
        <p:nvCxnSpPr>
          <p:cNvPr id="446" name="Google Shape;446;p60"/>
          <p:cNvCxnSpPr/>
          <p:nvPr/>
        </p:nvCxnSpPr>
        <p:spPr>
          <a:xfrm>
            <a:off x="2252850" y="3960500"/>
            <a:ext cx="4443900" cy="0"/>
          </a:xfrm>
          <a:prstGeom prst="straightConnector1">
            <a:avLst/>
          </a:prstGeom>
          <a:noFill/>
          <a:ln cap="flat" cmpd="sng" w="9525">
            <a:solidFill>
              <a:schemeClr val="accent3"/>
            </a:solidFill>
            <a:prstDash val="solid"/>
            <a:round/>
            <a:headEnd len="med" w="med" type="none"/>
            <a:tailEnd len="med" w="med" type="none"/>
          </a:ln>
        </p:spPr>
      </p:cxnSp>
      <p:cxnSp>
        <p:nvCxnSpPr>
          <p:cNvPr id="447" name="Google Shape;447;p60"/>
          <p:cNvCxnSpPr/>
          <p:nvPr/>
        </p:nvCxnSpPr>
        <p:spPr>
          <a:xfrm>
            <a:off x="4032500" y="2047125"/>
            <a:ext cx="884700" cy="1050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Model-free approaches - </a:t>
            </a:r>
            <a:r>
              <a:rPr lang="pl"/>
              <a:t>Monte Carlo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53" name="Google Shape;453;p61"/>
          <p:cNvPicPr preferRelativeResize="0"/>
          <p:nvPr/>
        </p:nvPicPr>
        <p:blipFill>
          <a:blip r:embed="rId3">
            <a:alphaModFix/>
          </a:blip>
          <a:stretch>
            <a:fillRect/>
          </a:stretch>
        </p:blipFill>
        <p:spPr>
          <a:xfrm>
            <a:off x="1500300" y="1124350"/>
            <a:ext cx="6143406" cy="3820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ctrTitle"/>
          </p:nvPr>
        </p:nvSpPr>
        <p:spPr>
          <a:xfrm>
            <a:off x="598100" y="1775222"/>
            <a:ext cx="8222100" cy="83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pl"/>
              <a:t>Fundamentals of Reinforcement Learning</a:t>
            </a:r>
            <a:endParaRPr/>
          </a:p>
        </p:txBody>
      </p:sp>
      <p:sp>
        <p:nvSpPr>
          <p:cNvPr id="112" name="Google Shape;112;p1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pl"/>
              <a:t>Elements of RL - high level look</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Model-free approaches - TD-Learning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9" name="Google Shape;459;p62"/>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pl"/>
              <a:t>While Monte Carlo seems promising, since it needs returns, a </a:t>
            </a:r>
            <a:r>
              <a:rPr b="1" lang="pl"/>
              <a:t>whole episode has to be played out, before an update can be done</a:t>
            </a:r>
            <a:r>
              <a:rPr lang="pl"/>
              <a:t>.</a:t>
            </a:r>
            <a:endParaRPr/>
          </a:p>
          <a:p>
            <a:pPr indent="-342900" lvl="0" marL="457200" rtl="0" algn="l">
              <a:spcBef>
                <a:spcPts val="0"/>
              </a:spcBef>
              <a:spcAft>
                <a:spcPts val="0"/>
              </a:spcAft>
              <a:buSzPts val="1800"/>
              <a:buChar char="●"/>
            </a:pPr>
            <a:r>
              <a:rPr b="1" lang="pl"/>
              <a:t>Temporal-Difference (TD) learning</a:t>
            </a:r>
            <a:r>
              <a:rPr lang="pl"/>
              <a:t> combines ideas from Dynamic Programming with </a:t>
            </a:r>
            <a:r>
              <a:rPr b="1" lang="pl"/>
              <a:t>learning from experience</a:t>
            </a:r>
            <a:r>
              <a:rPr lang="pl"/>
              <a:t> of Monte Carlo methods.</a:t>
            </a:r>
            <a:endParaRPr/>
          </a:p>
          <a:p>
            <a:pPr indent="0" lvl="0" marL="0" rtl="0" algn="l">
              <a:spcBef>
                <a:spcPts val="1200"/>
              </a:spcBef>
              <a:spcAft>
                <a:spcPts val="0"/>
              </a:spcAft>
              <a:buNone/>
            </a:pPr>
            <a:r>
              <a:rPr lang="pl"/>
              <a:t>					V(s</a:t>
            </a:r>
            <a:r>
              <a:rPr baseline="-25000" lang="pl"/>
              <a:t>t</a:t>
            </a:r>
            <a:r>
              <a:rPr lang="pl"/>
              <a:t>) = </a:t>
            </a:r>
            <a:r>
              <a:rPr lang="pl"/>
              <a:t>V(s</a:t>
            </a:r>
            <a:r>
              <a:rPr baseline="-25000" lang="pl"/>
              <a:t>t</a:t>
            </a:r>
            <a:r>
              <a:rPr lang="pl"/>
              <a:t>) + α [R</a:t>
            </a:r>
            <a:r>
              <a:rPr baseline="-25000" lang="pl"/>
              <a:t>t+1</a:t>
            </a:r>
            <a:r>
              <a:rPr lang="pl"/>
              <a:t>+ </a:t>
            </a:r>
            <a:r>
              <a:rPr lang="pl">
                <a:highlight>
                  <a:srgbClr val="FFFFFF"/>
                </a:highlight>
              </a:rPr>
              <a:t>γ</a:t>
            </a:r>
            <a:r>
              <a:rPr lang="pl"/>
              <a:t>V(s</a:t>
            </a:r>
            <a:r>
              <a:rPr baseline="-25000" lang="pl"/>
              <a:t>t+1</a:t>
            </a:r>
            <a:r>
              <a:rPr lang="pl"/>
              <a:t>) - V(s</a:t>
            </a:r>
            <a:r>
              <a:rPr baseline="-25000" lang="pl"/>
              <a:t>t</a:t>
            </a:r>
            <a:r>
              <a:rPr lang="pl"/>
              <a: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3"/>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pl"/>
              <a:t>While Monte Carlo seems promising, since it needs returns, a </a:t>
            </a:r>
            <a:r>
              <a:rPr b="1" lang="pl"/>
              <a:t>whole episode has to be played out, before an update can be done</a:t>
            </a:r>
            <a:r>
              <a:rPr lang="pl"/>
              <a:t>.</a:t>
            </a:r>
            <a:endParaRPr/>
          </a:p>
          <a:p>
            <a:pPr indent="-342900" lvl="0" marL="457200" rtl="0" algn="l">
              <a:spcBef>
                <a:spcPts val="0"/>
              </a:spcBef>
              <a:spcAft>
                <a:spcPts val="0"/>
              </a:spcAft>
              <a:buSzPts val="1800"/>
              <a:buChar char="●"/>
            </a:pPr>
            <a:r>
              <a:rPr b="1" lang="pl"/>
              <a:t>Temporal-Difference (TD) Learning</a:t>
            </a:r>
            <a:r>
              <a:rPr lang="pl"/>
              <a:t> combines ideas from Dynamic Programming with </a:t>
            </a:r>
            <a:r>
              <a:rPr b="1" lang="pl"/>
              <a:t>learning from experience</a:t>
            </a:r>
            <a:r>
              <a:rPr lang="pl"/>
              <a:t> of Monte Carlo methods.</a:t>
            </a:r>
            <a:endParaRPr/>
          </a:p>
          <a:p>
            <a:pPr indent="0" lvl="0" marL="0" rtl="0" algn="l">
              <a:spcBef>
                <a:spcPts val="1200"/>
              </a:spcBef>
              <a:spcAft>
                <a:spcPts val="0"/>
              </a:spcAft>
              <a:buNone/>
            </a:pPr>
            <a:r>
              <a:rPr lang="pl"/>
              <a:t>					V(s</a:t>
            </a:r>
            <a:r>
              <a:rPr baseline="-25000" lang="pl"/>
              <a:t>t</a:t>
            </a:r>
            <a:r>
              <a:rPr lang="pl"/>
              <a:t>) = V(s</a:t>
            </a:r>
            <a:r>
              <a:rPr baseline="-25000" lang="pl"/>
              <a:t>t</a:t>
            </a:r>
            <a:r>
              <a:rPr lang="pl"/>
              <a:t>) + α [R</a:t>
            </a:r>
            <a:r>
              <a:rPr baseline="-25000" lang="pl"/>
              <a:t>t+1</a:t>
            </a:r>
            <a:r>
              <a:rPr lang="pl"/>
              <a:t>+ </a:t>
            </a:r>
            <a:r>
              <a:rPr lang="pl">
                <a:highlight>
                  <a:srgbClr val="FFFFFF"/>
                </a:highlight>
              </a:rPr>
              <a:t>γ</a:t>
            </a:r>
            <a:r>
              <a:rPr lang="pl"/>
              <a:t>V(s</a:t>
            </a:r>
            <a:r>
              <a:rPr baseline="-25000" lang="pl"/>
              <a:t>t+1</a:t>
            </a:r>
            <a:r>
              <a:rPr lang="pl"/>
              <a:t>) - V(s</a:t>
            </a:r>
            <a:r>
              <a:rPr baseline="-25000" lang="pl"/>
              <a:t>t</a:t>
            </a:r>
            <a:r>
              <a:rPr lang="pl"/>
              <a:t>)]</a:t>
            </a:r>
            <a:endParaRPr/>
          </a:p>
          <a:p>
            <a:pPr indent="0" lvl="0" marL="0" rtl="0" algn="l">
              <a:spcBef>
                <a:spcPts val="1200"/>
              </a:spcBef>
              <a:spcAft>
                <a:spcPts val="1200"/>
              </a:spcAft>
              <a:buNone/>
            </a:pPr>
            <a:r>
              <a:t/>
            </a:r>
            <a:endParaRPr sz="1600"/>
          </a:p>
        </p:txBody>
      </p:sp>
      <p:sp>
        <p:nvSpPr>
          <p:cNvPr id="465" name="Google Shape;465;p63"/>
          <p:cNvSpPr/>
          <p:nvPr/>
        </p:nvSpPr>
        <p:spPr>
          <a:xfrm>
            <a:off x="3997450" y="2738875"/>
            <a:ext cx="1742100" cy="321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3"/>
          <p:cNvSpPr txBox="1"/>
          <p:nvPr/>
        </p:nvSpPr>
        <p:spPr>
          <a:xfrm>
            <a:off x="3804875" y="3190725"/>
            <a:ext cx="4556700" cy="892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Dosis"/>
              <a:buChar char="●"/>
            </a:pPr>
            <a:r>
              <a:rPr lang="pl">
                <a:solidFill>
                  <a:schemeClr val="dk2"/>
                </a:solidFill>
                <a:latin typeface="Dosis"/>
                <a:ea typeface="Dosis"/>
                <a:cs typeface="Dosis"/>
                <a:sym typeface="Dosis"/>
              </a:rPr>
              <a:t>Can be seen as an error - often called </a:t>
            </a:r>
            <a:r>
              <a:rPr b="1" lang="pl">
                <a:solidFill>
                  <a:schemeClr val="dk2"/>
                </a:solidFill>
                <a:latin typeface="Dosis"/>
                <a:ea typeface="Dosis"/>
                <a:cs typeface="Dosis"/>
                <a:sym typeface="Dosis"/>
              </a:rPr>
              <a:t>TD-error</a:t>
            </a:r>
            <a:r>
              <a:rPr lang="pl">
                <a:solidFill>
                  <a:schemeClr val="dk2"/>
                </a:solidFill>
                <a:latin typeface="Dosis"/>
                <a:ea typeface="Dosis"/>
                <a:cs typeface="Dosis"/>
                <a:sym typeface="Dosis"/>
              </a:rPr>
              <a:t>.</a:t>
            </a:r>
            <a:endParaRPr>
              <a:solidFill>
                <a:schemeClr val="dk2"/>
              </a:solidFill>
              <a:latin typeface="Dosis"/>
              <a:ea typeface="Dosis"/>
              <a:cs typeface="Dosis"/>
              <a:sym typeface="Dosis"/>
            </a:endParaRPr>
          </a:p>
          <a:p>
            <a:pPr indent="-317500" lvl="0" marL="457200" rtl="0" algn="l">
              <a:spcBef>
                <a:spcPts val="0"/>
              </a:spcBef>
              <a:spcAft>
                <a:spcPts val="0"/>
              </a:spcAft>
              <a:buClr>
                <a:schemeClr val="dk2"/>
              </a:buClr>
              <a:buSzPts val="1400"/>
              <a:buFont typeface="Dosis"/>
              <a:buChar char="●"/>
            </a:pPr>
            <a:r>
              <a:rPr lang="pl">
                <a:solidFill>
                  <a:schemeClr val="dk2"/>
                </a:solidFill>
                <a:latin typeface="Dosis"/>
                <a:ea typeface="Dosis"/>
                <a:cs typeface="Dosis"/>
                <a:sym typeface="Dosis"/>
              </a:rPr>
              <a:t>It’s an estimate of the difference between the </a:t>
            </a:r>
            <a:r>
              <a:rPr b="1" lang="pl">
                <a:solidFill>
                  <a:schemeClr val="dk2"/>
                </a:solidFill>
                <a:latin typeface="Dosis"/>
                <a:ea typeface="Dosis"/>
                <a:cs typeface="Dosis"/>
                <a:sym typeface="Dosis"/>
              </a:rPr>
              <a:t>estimated value of </a:t>
            </a:r>
            <a:r>
              <a:rPr b="1" lang="pl" sz="1800">
                <a:solidFill>
                  <a:schemeClr val="dk2"/>
                </a:solidFill>
                <a:latin typeface="Dosis"/>
                <a:ea typeface="Dosis"/>
                <a:cs typeface="Dosis"/>
                <a:sym typeface="Dosis"/>
              </a:rPr>
              <a:t>s</a:t>
            </a:r>
            <a:r>
              <a:rPr b="1" baseline="-25000" lang="pl" sz="1800">
                <a:solidFill>
                  <a:schemeClr val="dk2"/>
                </a:solidFill>
                <a:latin typeface="Dosis"/>
                <a:ea typeface="Dosis"/>
                <a:cs typeface="Dosis"/>
                <a:sym typeface="Dosis"/>
              </a:rPr>
              <a:t>t</a:t>
            </a:r>
            <a:r>
              <a:rPr lang="pl">
                <a:solidFill>
                  <a:schemeClr val="dk2"/>
                </a:solidFill>
                <a:latin typeface="Dosis"/>
                <a:ea typeface="Dosis"/>
                <a:cs typeface="Dosis"/>
                <a:sym typeface="Dosis"/>
              </a:rPr>
              <a:t> and the </a:t>
            </a:r>
            <a:r>
              <a:rPr b="1" lang="pl">
                <a:solidFill>
                  <a:schemeClr val="dk2"/>
                </a:solidFill>
                <a:latin typeface="Dosis"/>
                <a:ea typeface="Dosis"/>
                <a:cs typeface="Dosis"/>
                <a:sym typeface="Dosis"/>
              </a:rPr>
              <a:t>better estimate R</a:t>
            </a:r>
            <a:r>
              <a:rPr b="1" baseline="-25000" lang="pl">
                <a:solidFill>
                  <a:schemeClr val="dk2"/>
                </a:solidFill>
                <a:latin typeface="Dosis"/>
                <a:ea typeface="Dosis"/>
                <a:cs typeface="Dosis"/>
                <a:sym typeface="Dosis"/>
              </a:rPr>
              <a:t>t+1</a:t>
            </a:r>
            <a:r>
              <a:rPr b="1" lang="pl">
                <a:solidFill>
                  <a:schemeClr val="dk2"/>
                </a:solidFill>
                <a:latin typeface="Dosis"/>
                <a:ea typeface="Dosis"/>
                <a:cs typeface="Dosis"/>
                <a:sym typeface="Dosis"/>
              </a:rPr>
              <a:t> + V (</a:t>
            </a:r>
            <a:r>
              <a:rPr b="1" lang="pl" sz="1800">
                <a:solidFill>
                  <a:schemeClr val="dk2"/>
                </a:solidFill>
                <a:latin typeface="Dosis"/>
                <a:ea typeface="Dosis"/>
                <a:cs typeface="Dosis"/>
                <a:sym typeface="Dosis"/>
              </a:rPr>
              <a:t>s</a:t>
            </a:r>
            <a:r>
              <a:rPr b="1" baseline="-25000" lang="pl" sz="1800">
                <a:solidFill>
                  <a:schemeClr val="dk2"/>
                </a:solidFill>
                <a:latin typeface="Dosis"/>
                <a:ea typeface="Dosis"/>
                <a:cs typeface="Dosis"/>
                <a:sym typeface="Dosis"/>
              </a:rPr>
              <a:t>t+1</a:t>
            </a:r>
            <a:r>
              <a:rPr b="1" lang="pl">
                <a:solidFill>
                  <a:schemeClr val="dk2"/>
                </a:solidFill>
                <a:latin typeface="Dosis"/>
                <a:ea typeface="Dosis"/>
                <a:cs typeface="Dosis"/>
                <a:sym typeface="Dosis"/>
              </a:rPr>
              <a:t>)</a:t>
            </a:r>
            <a:endParaRPr b="1">
              <a:solidFill>
                <a:schemeClr val="dk2"/>
              </a:solidFill>
              <a:latin typeface="Dosis"/>
              <a:ea typeface="Dosis"/>
              <a:cs typeface="Dosis"/>
              <a:sym typeface="Dosis"/>
            </a:endParaRPr>
          </a:p>
        </p:txBody>
      </p:sp>
      <p:sp>
        <p:nvSpPr>
          <p:cNvPr id="467" name="Google Shape;467;p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Model-free approaches - TD-Learning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4"/>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pl"/>
              <a:t>While Monte Carlo seems promising, since it needs returns, a </a:t>
            </a:r>
            <a:r>
              <a:rPr b="1" lang="pl"/>
              <a:t>whole episode has to be played out, before an update can be done</a:t>
            </a:r>
            <a:r>
              <a:rPr lang="pl"/>
              <a:t>.</a:t>
            </a:r>
            <a:endParaRPr/>
          </a:p>
          <a:p>
            <a:pPr indent="-342900" lvl="0" marL="457200" rtl="0" algn="l">
              <a:spcBef>
                <a:spcPts val="0"/>
              </a:spcBef>
              <a:spcAft>
                <a:spcPts val="0"/>
              </a:spcAft>
              <a:buSzPts val="1800"/>
              <a:buChar char="●"/>
            </a:pPr>
            <a:r>
              <a:rPr b="1" lang="pl"/>
              <a:t>Temporal-Difference (TD) Learning</a:t>
            </a:r>
            <a:r>
              <a:rPr lang="pl"/>
              <a:t> combines ideas from Dynamic Programming with </a:t>
            </a:r>
            <a:r>
              <a:rPr b="1" lang="pl"/>
              <a:t>learning from experience</a:t>
            </a:r>
            <a:r>
              <a:rPr lang="pl"/>
              <a:t> of Monte Carlo methods.</a:t>
            </a:r>
            <a:endParaRPr/>
          </a:p>
          <a:p>
            <a:pPr indent="0" lvl="0" marL="0" rtl="0" algn="l">
              <a:spcBef>
                <a:spcPts val="1200"/>
              </a:spcBef>
              <a:spcAft>
                <a:spcPts val="0"/>
              </a:spcAft>
              <a:buNone/>
            </a:pPr>
            <a:r>
              <a:rPr lang="pl"/>
              <a:t>					V(s</a:t>
            </a:r>
            <a:r>
              <a:rPr baseline="-25000" lang="pl"/>
              <a:t>t</a:t>
            </a:r>
            <a:r>
              <a:rPr lang="pl"/>
              <a:t>) = V(s</a:t>
            </a:r>
            <a:r>
              <a:rPr baseline="-25000" lang="pl"/>
              <a:t>t</a:t>
            </a:r>
            <a:r>
              <a:rPr lang="pl"/>
              <a:t>) + α [R</a:t>
            </a:r>
            <a:r>
              <a:rPr baseline="-25000" lang="pl"/>
              <a:t>t+1</a:t>
            </a:r>
            <a:r>
              <a:rPr lang="pl"/>
              <a:t>+ </a:t>
            </a:r>
            <a:r>
              <a:rPr lang="pl">
                <a:highlight>
                  <a:srgbClr val="FFFFFF"/>
                </a:highlight>
              </a:rPr>
              <a:t>γ</a:t>
            </a:r>
            <a:r>
              <a:rPr lang="pl"/>
              <a:t>V(s</a:t>
            </a:r>
            <a:r>
              <a:rPr baseline="-25000" lang="pl"/>
              <a:t>t+1</a:t>
            </a:r>
            <a:r>
              <a:rPr lang="pl"/>
              <a:t>) - V(s</a:t>
            </a:r>
            <a:r>
              <a:rPr baseline="-25000" lang="pl"/>
              <a:t>t</a:t>
            </a:r>
            <a:r>
              <a:rPr lang="pl"/>
              <a:t>)]</a:t>
            </a:r>
            <a:endParaRPr/>
          </a:p>
          <a:p>
            <a:pPr indent="0" lvl="0" marL="0" rtl="0" algn="l">
              <a:spcBef>
                <a:spcPts val="1200"/>
              </a:spcBef>
              <a:spcAft>
                <a:spcPts val="1200"/>
              </a:spcAft>
              <a:buNone/>
            </a:pPr>
            <a:r>
              <a:t/>
            </a:r>
            <a:endParaRPr sz="1600"/>
          </a:p>
        </p:txBody>
      </p:sp>
      <p:sp>
        <p:nvSpPr>
          <p:cNvPr id="473" name="Google Shape;473;p64"/>
          <p:cNvSpPr/>
          <p:nvPr/>
        </p:nvSpPr>
        <p:spPr>
          <a:xfrm>
            <a:off x="3997450" y="2738875"/>
            <a:ext cx="1742100" cy="321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4"/>
          <p:cNvSpPr txBox="1"/>
          <p:nvPr/>
        </p:nvSpPr>
        <p:spPr>
          <a:xfrm>
            <a:off x="3804875" y="3190725"/>
            <a:ext cx="4556700" cy="1323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Dosis"/>
              <a:buChar char="●"/>
            </a:pPr>
            <a:r>
              <a:rPr lang="pl">
                <a:solidFill>
                  <a:schemeClr val="dk2"/>
                </a:solidFill>
                <a:latin typeface="Dosis"/>
                <a:ea typeface="Dosis"/>
                <a:cs typeface="Dosis"/>
                <a:sym typeface="Dosis"/>
              </a:rPr>
              <a:t>Can be seen as an error - often called </a:t>
            </a:r>
            <a:r>
              <a:rPr b="1" lang="pl">
                <a:solidFill>
                  <a:schemeClr val="dk2"/>
                </a:solidFill>
                <a:latin typeface="Dosis"/>
                <a:ea typeface="Dosis"/>
                <a:cs typeface="Dosis"/>
                <a:sym typeface="Dosis"/>
              </a:rPr>
              <a:t>TD-error</a:t>
            </a:r>
            <a:r>
              <a:rPr lang="pl">
                <a:solidFill>
                  <a:schemeClr val="dk2"/>
                </a:solidFill>
                <a:latin typeface="Dosis"/>
                <a:ea typeface="Dosis"/>
                <a:cs typeface="Dosis"/>
                <a:sym typeface="Dosis"/>
              </a:rPr>
              <a:t>.</a:t>
            </a:r>
            <a:endParaRPr>
              <a:solidFill>
                <a:schemeClr val="dk2"/>
              </a:solidFill>
              <a:latin typeface="Dosis"/>
              <a:ea typeface="Dosis"/>
              <a:cs typeface="Dosis"/>
              <a:sym typeface="Dosis"/>
            </a:endParaRPr>
          </a:p>
          <a:p>
            <a:pPr indent="-317500" lvl="0" marL="457200" rtl="0" algn="l">
              <a:spcBef>
                <a:spcPts val="0"/>
              </a:spcBef>
              <a:spcAft>
                <a:spcPts val="0"/>
              </a:spcAft>
              <a:buClr>
                <a:schemeClr val="dk2"/>
              </a:buClr>
              <a:buSzPts val="1400"/>
              <a:buFont typeface="Dosis"/>
              <a:buChar char="●"/>
            </a:pPr>
            <a:r>
              <a:rPr lang="pl">
                <a:solidFill>
                  <a:schemeClr val="dk2"/>
                </a:solidFill>
                <a:latin typeface="Dosis"/>
                <a:ea typeface="Dosis"/>
                <a:cs typeface="Dosis"/>
                <a:sym typeface="Dosis"/>
              </a:rPr>
              <a:t>It’s an estimate of the difference between the </a:t>
            </a:r>
            <a:r>
              <a:rPr b="1" lang="pl">
                <a:solidFill>
                  <a:schemeClr val="dk2"/>
                </a:solidFill>
                <a:latin typeface="Dosis"/>
                <a:ea typeface="Dosis"/>
                <a:cs typeface="Dosis"/>
                <a:sym typeface="Dosis"/>
              </a:rPr>
              <a:t>estimated value of </a:t>
            </a:r>
            <a:r>
              <a:rPr b="1" lang="pl" sz="1800">
                <a:solidFill>
                  <a:schemeClr val="dk2"/>
                </a:solidFill>
                <a:latin typeface="Dosis"/>
                <a:ea typeface="Dosis"/>
                <a:cs typeface="Dosis"/>
                <a:sym typeface="Dosis"/>
              </a:rPr>
              <a:t>s</a:t>
            </a:r>
            <a:r>
              <a:rPr b="1" baseline="-25000" lang="pl" sz="1800">
                <a:solidFill>
                  <a:schemeClr val="dk2"/>
                </a:solidFill>
                <a:latin typeface="Dosis"/>
                <a:ea typeface="Dosis"/>
                <a:cs typeface="Dosis"/>
                <a:sym typeface="Dosis"/>
              </a:rPr>
              <a:t>t</a:t>
            </a:r>
            <a:r>
              <a:rPr lang="pl">
                <a:solidFill>
                  <a:schemeClr val="dk2"/>
                </a:solidFill>
                <a:latin typeface="Dosis"/>
                <a:ea typeface="Dosis"/>
                <a:cs typeface="Dosis"/>
                <a:sym typeface="Dosis"/>
              </a:rPr>
              <a:t> and the </a:t>
            </a:r>
            <a:r>
              <a:rPr b="1" lang="pl">
                <a:solidFill>
                  <a:schemeClr val="dk2"/>
                </a:solidFill>
                <a:latin typeface="Dosis"/>
                <a:ea typeface="Dosis"/>
                <a:cs typeface="Dosis"/>
                <a:sym typeface="Dosis"/>
              </a:rPr>
              <a:t>better estimate R</a:t>
            </a:r>
            <a:r>
              <a:rPr b="1" baseline="-25000" lang="pl">
                <a:solidFill>
                  <a:schemeClr val="dk2"/>
                </a:solidFill>
                <a:latin typeface="Dosis"/>
                <a:ea typeface="Dosis"/>
                <a:cs typeface="Dosis"/>
                <a:sym typeface="Dosis"/>
              </a:rPr>
              <a:t>t+1</a:t>
            </a:r>
            <a:r>
              <a:rPr b="1" lang="pl">
                <a:solidFill>
                  <a:schemeClr val="dk2"/>
                </a:solidFill>
                <a:latin typeface="Dosis"/>
                <a:ea typeface="Dosis"/>
                <a:cs typeface="Dosis"/>
                <a:sym typeface="Dosis"/>
              </a:rPr>
              <a:t> + V (</a:t>
            </a:r>
            <a:r>
              <a:rPr b="1" lang="pl" sz="1800">
                <a:solidFill>
                  <a:schemeClr val="dk2"/>
                </a:solidFill>
                <a:latin typeface="Dosis"/>
                <a:ea typeface="Dosis"/>
                <a:cs typeface="Dosis"/>
                <a:sym typeface="Dosis"/>
              </a:rPr>
              <a:t>s</a:t>
            </a:r>
            <a:r>
              <a:rPr b="1" baseline="-25000" lang="pl" sz="1800">
                <a:solidFill>
                  <a:schemeClr val="dk2"/>
                </a:solidFill>
                <a:latin typeface="Dosis"/>
                <a:ea typeface="Dosis"/>
                <a:cs typeface="Dosis"/>
                <a:sym typeface="Dosis"/>
              </a:rPr>
              <a:t>t+1</a:t>
            </a:r>
            <a:r>
              <a:rPr b="1" lang="pl">
                <a:solidFill>
                  <a:schemeClr val="dk2"/>
                </a:solidFill>
                <a:latin typeface="Dosis"/>
                <a:ea typeface="Dosis"/>
                <a:cs typeface="Dosis"/>
                <a:sym typeface="Dosis"/>
              </a:rPr>
              <a:t>)</a:t>
            </a:r>
            <a:endParaRPr b="1">
              <a:solidFill>
                <a:schemeClr val="dk2"/>
              </a:solidFill>
              <a:latin typeface="Dosis"/>
              <a:ea typeface="Dosis"/>
              <a:cs typeface="Dosis"/>
              <a:sym typeface="Dosis"/>
            </a:endParaRPr>
          </a:p>
          <a:p>
            <a:pPr indent="-317500" lvl="0" marL="457200" rtl="0" algn="l">
              <a:spcBef>
                <a:spcPts val="0"/>
              </a:spcBef>
              <a:spcAft>
                <a:spcPts val="0"/>
              </a:spcAft>
              <a:buClr>
                <a:schemeClr val="dk2"/>
              </a:buClr>
              <a:buSzPts val="1400"/>
              <a:buFont typeface="Dosis"/>
              <a:buChar char="●"/>
            </a:pPr>
            <a:r>
              <a:rPr lang="pl">
                <a:solidFill>
                  <a:schemeClr val="dk2"/>
                </a:solidFill>
                <a:latin typeface="Dosis"/>
                <a:ea typeface="Dosis"/>
                <a:cs typeface="Dosis"/>
                <a:sym typeface="Dosis"/>
              </a:rPr>
              <a:t>Practically the same as Monte Carlo - but instead of Gt we look at V(s</a:t>
            </a:r>
            <a:r>
              <a:rPr baseline="-25000" lang="pl">
                <a:solidFill>
                  <a:schemeClr val="dk2"/>
                </a:solidFill>
                <a:latin typeface="Dosis"/>
                <a:ea typeface="Dosis"/>
                <a:cs typeface="Dosis"/>
                <a:sym typeface="Dosis"/>
              </a:rPr>
              <a:t>t+1</a:t>
            </a:r>
            <a:r>
              <a:rPr lang="pl">
                <a:solidFill>
                  <a:schemeClr val="dk2"/>
                </a:solidFill>
                <a:latin typeface="Dosis"/>
                <a:ea typeface="Dosis"/>
                <a:cs typeface="Dosis"/>
                <a:sym typeface="Dosis"/>
              </a:rPr>
              <a:t>)</a:t>
            </a:r>
            <a:endParaRPr>
              <a:solidFill>
                <a:schemeClr val="dk2"/>
              </a:solidFill>
              <a:latin typeface="Dosis"/>
              <a:ea typeface="Dosis"/>
              <a:cs typeface="Dosis"/>
              <a:sym typeface="Dosis"/>
            </a:endParaRPr>
          </a:p>
        </p:txBody>
      </p:sp>
      <p:sp>
        <p:nvSpPr>
          <p:cNvPr id="475" name="Google Shape;475;p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Model-free approaches - TD-Learning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5"/>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pl"/>
              <a:t>While Monte Carlo seems promising, since it needs returns, a </a:t>
            </a:r>
            <a:r>
              <a:rPr b="1" lang="pl"/>
              <a:t>whole episode has to be played out, before an update can be done</a:t>
            </a:r>
            <a:r>
              <a:rPr lang="pl"/>
              <a:t>.</a:t>
            </a:r>
            <a:endParaRPr/>
          </a:p>
          <a:p>
            <a:pPr indent="-342900" lvl="0" marL="457200" rtl="0" algn="l">
              <a:spcBef>
                <a:spcPts val="0"/>
              </a:spcBef>
              <a:spcAft>
                <a:spcPts val="0"/>
              </a:spcAft>
              <a:buSzPts val="1800"/>
              <a:buChar char="●"/>
            </a:pPr>
            <a:r>
              <a:rPr b="1" lang="pl"/>
              <a:t>Temporal-Difference (TD) Learning</a:t>
            </a:r>
            <a:r>
              <a:rPr lang="pl"/>
              <a:t> combines ideas from Dynamic Programming with </a:t>
            </a:r>
            <a:r>
              <a:rPr b="1" lang="pl"/>
              <a:t>learning from experience</a:t>
            </a:r>
            <a:r>
              <a:rPr lang="pl"/>
              <a:t> of Monte Carlo methods.</a:t>
            </a:r>
            <a:endParaRPr/>
          </a:p>
          <a:p>
            <a:pPr indent="0" lvl="0" marL="0" rtl="0" algn="l">
              <a:spcBef>
                <a:spcPts val="1200"/>
              </a:spcBef>
              <a:spcAft>
                <a:spcPts val="0"/>
              </a:spcAft>
              <a:buNone/>
            </a:pPr>
            <a:r>
              <a:rPr lang="pl"/>
              <a:t>					V(s</a:t>
            </a:r>
            <a:r>
              <a:rPr baseline="-25000" lang="pl"/>
              <a:t>t</a:t>
            </a:r>
            <a:r>
              <a:rPr lang="pl"/>
              <a:t>) = V(s</a:t>
            </a:r>
            <a:r>
              <a:rPr baseline="-25000" lang="pl"/>
              <a:t>t</a:t>
            </a:r>
            <a:r>
              <a:rPr lang="pl"/>
              <a:t>) + α [R</a:t>
            </a:r>
            <a:r>
              <a:rPr baseline="-25000" lang="pl"/>
              <a:t>t+1</a:t>
            </a:r>
            <a:r>
              <a:rPr lang="pl"/>
              <a:t>+ </a:t>
            </a:r>
            <a:r>
              <a:rPr lang="pl">
                <a:highlight>
                  <a:srgbClr val="FFFFFF"/>
                </a:highlight>
              </a:rPr>
              <a:t>γ</a:t>
            </a:r>
            <a:r>
              <a:rPr lang="pl"/>
              <a:t>V(s</a:t>
            </a:r>
            <a:r>
              <a:rPr baseline="-25000" lang="pl"/>
              <a:t>t+1</a:t>
            </a:r>
            <a:r>
              <a:rPr lang="pl"/>
              <a:t>) - V(s</a:t>
            </a:r>
            <a:r>
              <a:rPr baseline="-25000" lang="pl"/>
              <a:t>t</a:t>
            </a:r>
            <a:r>
              <a:rPr lang="pl"/>
              <a:t>)]</a:t>
            </a:r>
            <a:endParaRPr/>
          </a:p>
          <a:p>
            <a:pPr indent="0" lvl="0" marL="0" rtl="0" algn="l">
              <a:spcBef>
                <a:spcPts val="1200"/>
              </a:spcBef>
              <a:spcAft>
                <a:spcPts val="1200"/>
              </a:spcAft>
              <a:buNone/>
            </a:pPr>
            <a:r>
              <a:t/>
            </a:r>
            <a:endParaRPr sz="1600"/>
          </a:p>
        </p:txBody>
      </p:sp>
      <p:sp>
        <p:nvSpPr>
          <p:cNvPr id="481" name="Google Shape;481;p65"/>
          <p:cNvSpPr/>
          <p:nvPr/>
        </p:nvSpPr>
        <p:spPr>
          <a:xfrm>
            <a:off x="3997450" y="2738875"/>
            <a:ext cx="1742100" cy="3210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5"/>
          <p:cNvSpPr txBox="1"/>
          <p:nvPr/>
        </p:nvSpPr>
        <p:spPr>
          <a:xfrm>
            <a:off x="119150" y="3337125"/>
            <a:ext cx="3612300" cy="166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l">
                <a:solidFill>
                  <a:schemeClr val="dk2"/>
                </a:solidFill>
                <a:latin typeface="Dosis"/>
                <a:ea typeface="Dosis"/>
                <a:cs typeface="Dosis"/>
                <a:sym typeface="Dosis"/>
              </a:rPr>
              <a:t>“</a:t>
            </a:r>
            <a:r>
              <a:rPr i="1" lang="pl">
                <a:solidFill>
                  <a:schemeClr val="dk2"/>
                </a:solidFill>
                <a:latin typeface="Dosis"/>
                <a:ea typeface="Dosis"/>
                <a:cs typeface="Dosis"/>
                <a:sym typeface="Dosis"/>
              </a:rPr>
              <a:t>If one had to identify one idea as central and novel to reinforcement learning, it would undoubtedly be temporal-difference (TD) learning.”</a:t>
            </a:r>
            <a:endParaRPr i="1" sz="1200">
              <a:solidFill>
                <a:schemeClr val="dk2"/>
              </a:solidFill>
              <a:latin typeface="Dosis"/>
              <a:ea typeface="Dosis"/>
              <a:cs typeface="Dosis"/>
              <a:sym typeface="Dosis"/>
            </a:endParaRPr>
          </a:p>
          <a:p>
            <a:pPr indent="0" lvl="0" marL="0" rtl="0" algn="l">
              <a:lnSpc>
                <a:spcPct val="115000"/>
              </a:lnSpc>
              <a:spcBef>
                <a:spcPts val="1200"/>
              </a:spcBef>
              <a:spcAft>
                <a:spcPts val="0"/>
              </a:spcAft>
              <a:buNone/>
            </a:pPr>
            <a:r>
              <a:t/>
            </a:r>
            <a:endParaRPr>
              <a:solidFill>
                <a:schemeClr val="dk2"/>
              </a:solidFill>
              <a:latin typeface="Dosis"/>
              <a:ea typeface="Dosis"/>
              <a:cs typeface="Dosis"/>
              <a:sym typeface="Dosis"/>
            </a:endParaRPr>
          </a:p>
          <a:p>
            <a:pPr indent="0" lvl="0" marL="0" rtl="0" algn="l">
              <a:lnSpc>
                <a:spcPct val="115000"/>
              </a:lnSpc>
              <a:spcBef>
                <a:spcPts val="1200"/>
              </a:spcBef>
              <a:spcAft>
                <a:spcPts val="1200"/>
              </a:spcAft>
              <a:buNone/>
            </a:pPr>
            <a:r>
              <a:t/>
            </a:r>
            <a:endParaRPr sz="1200">
              <a:solidFill>
                <a:schemeClr val="dk2"/>
              </a:solidFill>
              <a:latin typeface="Dosis"/>
              <a:ea typeface="Dosis"/>
              <a:cs typeface="Dosis"/>
              <a:sym typeface="Dosis"/>
            </a:endParaRPr>
          </a:p>
        </p:txBody>
      </p:sp>
      <p:sp>
        <p:nvSpPr>
          <p:cNvPr id="483" name="Google Shape;483;p65"/>
          <p:cNvSpPr txBox="1"/>
          <p:nvPr/>
        </p:nvSpPr>
        <p:spPr>
          <a:xfrm>
            <a:off x="3804875" y="3190725"/>
            <a:ext cx="4556700" cy="1323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Dosis"/>
              <a:buChar char="●"/>
            </a:pPr>
            <a:r>
              <a:rPr lang="pl">
                <a:solidFill>
                  <a:schemeClr val="dk2"/>
                </a:solidFill>
                <a:latin typeface="Dosis"/>
                <a:ea typeface="Dosis"/>
                <a:cs typeface="Dosis"/>
                <a:sym typeface="Dosis"/>
              </a:rPr>
              <a:t>Can be seen as an error - often called </a:t>
            </a:r>
            <a:r>
              <a:rPr b="1" lang="pl">
                <a:solidFill>
                  <a:schemeClr val="dk2"/>
                </a:solidFill>
                <a:latin typeface="Dosis"/>
                <a:ea typeface="Dosis"/>
                <a:cs typeface="Dosis"/>
                <a:sym typeface="Dosis"/>
              </a:rPr>
              <a:t>TD-error</a:t>
            </a:r>
            <a:r>
              <a:rPr lang="pl">
                <a:solidFill>
                  <a:schemeClr val="dk2"/>
                </a:solidFill>
                <a:latin typeface="Dosis"/>
                <a:ea typeface="Dosis"/>
                <a:cs typeface="Dosis"/>
                <a:sym typeface="Dosis"/>
              </a:rPr>
              <a:t>.</a:t>
            </a:r>
            <a:endParaRPr>
              <a:solidFill>
                <a:schemeClr val="dk2"/>
              </a:solidFill>
              <a:latin typeface="Dosis"/>
              <a:ea typeface="Dosis"/>
              <a:cs typeface="Dosis"/>
              <a:sym typeface="Dosis"/>
            </a:endParaRPr>
          </a:p>
          <a:p>
            <a:pPr indent="-317500" lvl="0" marL="457200" rtl="0" algn="l">
              <a:spcBef>
                <a:spcPts val="0"/>
              </a:spcBef>
              <a:spcAft>
                <a:spcPts val="0"/>
              </a:spcAft>
              <a:buClr>
                <a:schemeClr val="dk2"/>
              </a:buClr>
              <a:buSzPts val="1400"/>
              <a:buFont typeface="Dosis"/>
              <a:buChar char="●"/>
            </a:pPr>
            <a:r>
              <a:rPr lang="pl">
                <a:solidFill>
                  <a:schemeClr val="dk2"/>
                </a:solidFill>
                <a:latin typeface="Dosis"/>
                <a:ea typeface="Dosis"/>
                <a:cs typeface="Dosis"/>
                <a:sym typeface="Dosis"/>
              </a:rPr>
              <a:t>It’s an estimate of the difference between the </a:t>
            </a:r>
            <a:r>
              <a:rPr b="1" lang="pl">
                <a:solidFill>
                  <a:schemeClr val="dk2"/>
                </a:solidFill>
                <a:latin typeface="Dosis"/>
                <a:ea typeface="Dosis"/>
                <a:cs typeface="Dosis"/>
                <a:sym typeface="Dosis"/>
              </a:rPr>
              <a:t>estimated value of </a:t>
            </a:r>
            <a:r>
              <a:rPr b="1" lang="pl" sz="1800">
                <a:solidFill>
                  <a:schemeClr val="dk2"/>
                </a:solidFill>
                <a:latin typeface="Dosis"/>
                <a:ea typeface="Dosis"/>
                <a:cs typeface="Dosis"/>
                <a:sym typeface="Dosis"/>
              </a:rPr>
              <a:t>s</a:t>
            </a:r>
            <a:r>
              <a:rPr b="1" baseline="-25000" lang="pl" sz="1800">
                <a:solidFill>
                  <a:schemeClr val="dk2"/>
                </a:solidFill>
                <a:latin typeface="Dosis"/>
                <a:ea typeface="Dosis"/>
                <a:cs typeface="Dosis"/>
                <a:sym typeface="Dosis"/>
              </a:rPr>
              <a:t>t</a:t>
            </a:r>
            <a:r>
              <a:rPr lang="pl">
                <a:solidFill>
                  <a:schemeClr val="dk2"/>
                </a:solidFill>
                <a:latin typeface="Dosis"/>
                <a:ea typeface="Dosis"/>
                <a:cs typeface="Dosis"/>
                <a:sym typeface="Dosis"/>
              </a:rPr>
              <a:t> and the </a:t>
            </a:r>
            <a:r>
              <a:rPr b="1" lang="pl">
                <a:solidFill>
                  <a:schemeClr val="dk2"/>
                </a:solidFill>
                <a:latin typeface="Dosis"/>
                <a:ea typeface="Dosis"/>
                <a:cs typeface="Dosis"/>
                <a:sym typeface="Dosis"/>
              </a:rPr>
              <a:t>better estimate R</a:t>
            </a:r>
            <a:r>
              <a:rPr b="1" baseline="-25000" lang="pl">
                <a:solidFill>
                  <a:schemeClr val="dk2"/>
                </a:solidFill>
                <a:latin typeface="Dosis"/>
                <a:ea typeface="Dosis"/>
                <a:cs typeface="Dosis"/>
                <a:sym typeface="Dosis"/>
              </a:rPr>
              <a:t>t+1</a:t>
            </a:r>
            <a:r>
              <a:rPr b="1" lang="pl">
                <a:solidFill>
                  <a:schemeClr val="dk2"/>
                </a:solidFill>
                <a:latin typeface="Dosis"/>
                <a:ea typeface="Dosis"/>
                <a:cs typeface="Dosis"/>
                <a:sym typeface="Dosis"/>
              </a:rPr>
              <a:t> + V (</a:t>
            </a:r>
            <a:r>
              <a:rPr b="1" lang="pl" sz="1800">
                <a:solidFill>
                  <a:schemeClr val="dk2"/>
                </a:solidFill>
                <a:latin typeface="Dosis"/>
                <a:ea typeface="Dosis"/>
                <a:cs typeface="Dosis"/>
                <a:sym typeface="Dosis"/>
              </a:rPr>
              <a:t>s</a:t>
            </a:r>
            <a:r>
              <a:rPr b="1" baseline="-25000" lang="pl" sz="1800">
                <a:solidFill>
                  <a:schemeClr val="dk2"/>
                </a:solidFill>
                <a:latin typeface="Dosis"/>
                <a:ea typeface="Dosis"/>
                <a:cs typeface="Dosis"/>
                <a:sym typeface="Dosis"/>
              </a:rPr>
              <a:t>t+1</a:t>
            </a:r>
            <a:r>
              <a:rPr b="1" lang="pl">
                <a:solidFill>
                  <a:schemeClr val="dk2"/>
                </a:solidFill>
                <a:latin typeface="Dosis"/>
                <a:ea typeface="Dosis"/>
                <a:cs typeface="Dosis"/>
                <a:sym typeface="Dosis"/>
              </a:rPr>
              <a:t>)</a:t>
            </a:r>
            <a:endParaRPr b="1">
              <a:solidFill>
                <a:schemeClr val="dk2"/>
              </a:solidFill>
              <a:latin typeface="Dosis"/>
              <a:ea typeface="Dosis"/>
              <a:cs typeface="Dosis"/>
              <a:sym typeface="Dosis"/>
            </a:endParaRPr>
          </a:p>
          <a:p>
            <a:pPr indent="-317500" lvl="0" marL="457200" rtl="0" algn="l">
              <a:spcBef>
                <a:spcPts val="0"/>
              </a:spcBef>
              <a:spcAft>
                <a:spcPts val="0"/>
              </a:spcAft>
              <a:buClr>
                <a:schemeClr val="dk2"/>
              </a:buClr>
              <a:buSzPts val="1400"/>
              <a:buFont typeface="Dosis"/>
              <a:buChar char="●"/>
            </a:pPr>
            <a:r>
              <a:rPr lang="pl">
                <a:solidFill>
                  <a:schemeClr val="dk2"/>
                </a:solidFill>
                <a:latin typeface="Dosis"/>
                <a:ea typeface="Dosis"/>
                <a:cs typeface="Dosis"/>
                <a:sym typeface="Dosis"/>
              </a:rPr>
              <a:t>Practically the same as Monte Carlo - but instead of Gt we look at V(s</a:t>
            </a:r>
            <a:r>
              <a:rPr baseline="-25000" lang="pl">
                <a:solidFill>
                  <a:schemeClr val="dk2"/>
                </a:solidFill>
                <a:latin typeface="Dosis"/>
                <a:ea typeface="Dosis"/>
                <a:cs typeface="Dosis"/>
                <a:sym typeface="Dosis"/>
              </a:rPr>
              <a:t>t+1</a:t>
            </a:r>
            <a:r>
              <a:rPr lang="pl">
                <a:solidFill>
                  <a:schemeClr val="dk2"/>
                </a:solidFill>
                <a:latin typeface="Dosis"/>
                <a:ea typeface="Dosis"/>
                <a:cs typeface="Dosis"/>
                <a:sym typeface="Dosis"/>
              </a:rPr>
              <a:t>)</a:t>
            </a:r>
            <a:endParaRPr>
              <a:solidFill>
                <a:schemeClr val="dk2"/>
              </a:solidFill>
              <a:latin typeface="Dosis"/>
              <a:ea typeface="Dosis"/>
              <a:cs typeface="Dosis"/>
              <a:sym typeface="Dosis"/>
            </a:endParaRPr>
          </a:p>
        </p:txBody>
      </p:sp>
      <p:sp>
        <p:nvSpPr>
          <p:cNvPr id="484" name="Google Shape;484;p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Model-free approaches - TD-Learning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66"/>
          <p:cNvPicPr preferRelativeResize="0"/>
          <p:nvPr/>
        </p:nvPicPr>
        <p:blipFill>
          <a:blip r:embed="rId3">
            <a:alphaModFix/>
          </a:blip>
          <a:stretch>
            <a:fillRect/>
          </a:stretch>
        </p:blipFill>
        <p:spPr>
          <a:xfrm>
            <a:off x="1393400" y="1315825"/>
            <a:ext cx="6357201" cy="2813451"/>
          </a:xfrm>
          <a:prstGeom prst="rect">
            <a:avLst/>
          </a:prstGeom>
          <a:noFill/>
          <a:ln>
            <a:noFill/>
          </a:ln>
        </p:spPr>
      </p:pic>
      <p:sp>
        <p:nvSpPr>
          <p:cNvPr id="490" name="Google Shape;490;p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Model-free approaches - TD-Learning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7"/>
          <p:cNvSpPr txBox="1"/>
          <p:nvPr>
            <p:ph idx="4294967295" type="body"/>
          </p:nvPr>
        </p:nvSpPr>
        <p:spPr>
          <a:xfrm>
            <a:off x="311700" y="1229875"/>
            <a:ext cx="5898300" cy="1062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pl" sz="1600"/>
              <a:t>Just like with Value Iteration, we could apply </a:t>
            </a:r>
            <a:r>
              <a:rPr b="1" lang="pl" sz="1600"/>
              <a:t>Generalized Policy Iteration</a:t>
            </a:r>
            <a:r>
              <a:rPr lang="pl" sz="1600"/>
              <a:t> to TD-learning to </a:t>
            </a:r>
            <a:r>
              <a:rPr lang="pl" sz="1600"/>
              <a:t>repeatedly</a:t>
            </a:r>
            <a:r>
              <a:rPr lang="pl" sz="1600"/>
              <a:t> get state values and create a policy that’s greedy.</a:t>
            </a:r>
            <a:endParaRPr sz="1600"/>
          </a:p>
        </p:txBody>
      </p:sp>
      <p:pic>
        <p:nvPicPr>
          <p:cNvPr id="496" name="Google Shape;496;p67"/>
          <p:cNvPicPr preferRelativeResize="0"/>
          <p:nvPr/>
        </p:nvPicPr>
        <p:blipFill>
          <a:blip r:embed="rId3">
            <a:alphaModFix/>
          </a:blip>
          <a:stretch>
            <a:fillRect/>
          </a:stretch>
        </p:blipFill>
        <p:spPr>
          <a:xfrm>
            <a:off x="6210000" y="917875"/>
            <a:ext cx="2332975" cy="1374900"/>
          </a:xfrm>
          <a:prstGeom prst="rect">
            <a:avLst/>
          </a:prstGeom>
          <a:noFill/>
          <a:ln>
            <a:noFill/>
          </a:ln>
        </p:spPr>
      </p:pic>
      <p:sp>
        <p:nvSpPr>
          <p:cNvPr id="497" name="Google Shape;497;p67"/>
          <p:cNvSpPr txBox="1"/>
          <p:nvPr/>
        </p:nvSpPr>
        <p:spPr>
          <a:xfrm>
            <a:off x="309000" y="2302625"/>
            <a:ext cx="85206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Font typeface="Dosis"/>
              <a:buChar char="●"/>
            </a:pPr>
            <a:r>
              <a:rPr lang="pl" sz="1600">
                <a:solidFill>
                  <a:schemeClr val="dk2"/>
                </a:solidFill>
                <a:latin typeface="Dosis"/>
                <a:ea typeface="Dosis"/>
                <a:cs typeface="Dosis"/>
                <a:sym typeface="Dosis"/>
              </a:rPr>
              <a:t>However - since we’re not sweeping over all states and sampling them with our policy instead - there’s a new type of problem - </a:t>
            </a:r>
            <a:r>
              <a:rPr b="1" lang="pl" sz="1600">
                <a:solidFill>
                  <a:schemeClr val="dk2"/>
                </a:solidFill>
                <a:latin typeface="Dosis"/>
                <a:ea typeface="Dosis"/>
                <a:cs typeface="Dosis"/>
                <a:sym typeface="Dosis"/>
              </a:rPr>
              <a:t>exploration vs. exploitation</a:t>
            </a:r>
            <a:r>
              <a:rPr lang="pl" sz="1600">
                <a:solidFill>
                  <a:schemeClr val="dk2"/>
                </a:solidFill>
                <a:latin typeface="Dosis"/>
                <a:ea typeface="Dosis"/>
                <a:cs typeface="Dosis"/>
                <a:sym typeface="Dosis"/>
              </a:rPr>
              <a:t>.</a:t>
            </a:r>
            <a:endParaRPr>
              <a:latin typeface="Dosis"/>
              <a:ea typeface="Dosis"/>
              <a:cs typeface="Dosis"/>
              <a:sym typeface="Dosis"/>
            </a:endParaRPr>
          </a:p>
        </p:txBody>
      </p:sp>
      <p:pic>
        <p:nvPicPr>
          <p:cNvPr id="498" name="Google Shape;498;p67"/>
          <p:cNvPicPr preferRelativeResize="0"/>
          <p:nvPr/>
        </p:nvPicPr>
        <p:blipFill>
          <a:blip r:embed="rId4">
            <a:alphaModFix/>
          </a:blip>
          <a:stretch>
            <a:fillRect/>
          </a:stretch>
        </p:blipFill>
        <p:spPr>
          <a:xfrm>
            <a:off x="5243174" y="2700850"/>
            <a:ext cx="3419399" cy="2073275"/>
          </a:xfrm>
          <a:prstGeom prst="rect">
            <a:avLst/>
          </a:prstGeom>
          <a:noFill/>
          <a:ln>
            <a:noFill/>
          </a:ln>
        </p:spPr>
      </p:pic>
      <p:sp>
        <p:nvSpPr>
          <p:cNvPr id="499" name="Google Shape;499;p67"/>
          <p:cNvSpPr txBox="1"/>
          <p:nvPr/>
        </p:nvSpPr>
        <p:spPr>
          <a:xfrm>
            <a:off x="5243175" y="4784650"/>
            <a:ext cx="3429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u="sng">
                <a:solidFill>
                  <a:schemeClr val="hlink"/>
                </a:solidFill>
                <a:latin typeface="Dosis"/>
                <a:ea typeface="Dosis"/>
                <a:cs typeface="Dosis"/>
                <a:sym typeface="Dosis"/>
                <a:hlinkClick r:id="rId5"/>
              </a:rPr>
              <a:t>UC Berkeley AI Course</a:t>
            </a:r>
            <a:endParaRPr sz="1100">
              <a:latin typeface="Dosis"/>
              <a:ea typeface="Dosis"/>
              <a:cs typeface="Dosis"/>
              <a:sym typeface="Dosis"/>
            </a:endParaRPr>
          </a:p>
        </p:txBody>
      </p:sp>
      <p:sp>
        <p:nvSpPr>
          <p:cNvPr id="500" name="Google Shape;500;p6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Model-free approaches - TD-Learning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Exploration vs. Exploitation</a:t>
            </a:r>
            <a:endParaRPr/>
          </a:p>
        </p:txBody>
      </p:sp>
      <p:sp>
        <p:nvSpPr>
          <p:cNvPr id="506" name="Google Shape;506;p68"/>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pl"/>
              <a:t>It’s a common challenge in all of Reinforcement Learning - not just TD.</a:t>
            </a:r>
            <a:endParaRPr/>
          </a:p>
        </p:txBody>
      </p:sp>
      <p:pic>
        <p:nvPicPr>
          <p:cNvPr id="507" name="Google Shape;507;p68"/>
          <p:cNvPicPr preferRelativeResize="0"/>
          <p:nvPr/>
        </p:nvPicPr>
        <p:blipFill>
          <a:blip r:embed="rId3">
            <a:alphaModFix/>
          </a:blip>
          <a:stretch>
            <a:fillRect/>
          </a:stretch>
        </p:blipFill>
        <p:spPr>
          <a:xfrm>
            <a:off x="1941876" y="1669800"/>
            <a:ext cx="5260238" cy="2958876"/>
          </a:xfrm>
          <a:prstGeom prst="rect">
            <a:avLst/>
          </a:prstGeom>
          <a:noFill/>
          <a:ln>
            <a:noFill/>
          </a:ln>
        </p:spPr>
      </p:pic>
      <p:sp>
        <p:nvSpPr>
          <p:cNvPr id="508" name="Google Shape;508;p68"/>
          <p:cNvSpPr txBox="1"/>
          <p:nvPr/>
        </p:nvSpPr>
        <p:spPr>
          <a:xfrm>
            <a:off x="1943775" y="4645100"/>
            <a:ext cx="526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u="sng">
                <a:solidFill>
                  <a:schemeClr val="hlink"/>
                </a:solidFill>
                <a:latin typeface="Dosis"/>
                <a:ea typeface="Dosis"/>
                <a:cs typeface="Dosis"/>
                <a:sym typeface="Dosis"/>
                <a:hlinkClick r:id="rId4"/>
              </a:rPr>
              <a:t>HuggingFace Deep RL Course</a:t>
            </a:r>
            <a:endParaRPr sz="1100">
              <a:latin typeface="Dosis"/>
              <a:ea typeface="Dosis"/>
              <a:cs typeface="Dosis"/>
              <a:sym typeface="Dosi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Exploration vs. Exploitation</a:t>
            </a:r>
            <a:endParaRPr/>
          </a:p>
          <a:p>
            <a:pPr indent="0" lvl="0" marL="0" rtl="0" algn="l">
              <a:spcBef>
                <a:spcPts val="0"/>
              </a:spcBef>
              <a:spcAft>
                <a:spcPts val="0"/>
              </a:spcAft>
              <a:buNone/>
            </a:pPr>
            <a:r>
              <a:t/>
            </a:r>
            <a:endParaRPr/>
          </a:p>
        </p:txBody>
      </p:sp>
      <p:sp>
        <p:nvSpPr>
          <p:cNvPr id="514" name="Google Shape;514;p69"/>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pl"/>
              <a:t>Easiest and most common approach -</a:t>
            </a:r>
            <a:r>
              <a:rPr lang="pl"/>
              <a:t> </a:t>
            </a:r>
            <a:r>
              <a:rPr lang="pl">
                <a:highlight>
                  <a:srgbClr val="FFFFFF"/>
                </a:highlight>
              </a:rPr>
              <a:t>ε-greedy</a:t>
            </a:r>
            <a:endParaRPr>
              <a:highlight>
                <a:srgbClr val="FFFFFF"/>
              </a:highlight>
            </a:endParaRPr>
          </a:p>
          <a:p>
            <a:pPr indent="-342900" lvl="0" marL="457200" rtl="0" algn="l">
              <a:spcBef>
                <a:spcPts val="0"/>
              </a:spcBef>
              <a:spcAft>
                <a:spcPts val="0"/>
              </a:spcAft>
              <a:buSzPts val="1800"/>
              <a:buChar char="●"/>
            </a:pPr>
            <a:r>
              <a:rPr lang="pl">
                <a:highlight>
                  <a:srgbClr val="FFFFFF"/>
                </a:highlight>
              </a:rPr>
              <a:t>The policy is still greedy, but with ε-chance we take a random action.</a:t>
            </a:r>
            <a:endParaRPr>
              <a:highlight>
                <a:srgbClr val="FFFFFF"/>
              </a:highlight>
            </a:endParaRPr>
          </a:p>
        </p:txBody>
      </p:sp>
      <p:pic>
        <p:nvPicPr>
          <p:cNvPr id="515" name="Google Shape;515;p69"/>
          <p:cNvPicPr preferRelativeResize="0"/>
          <p:nvPr/>
        </p:nvPicPr>
        <p:blipFill>
          <a:blip r:embed="rId3">
            <a:alphaModFix/>
          </a:blip>
          <a:stretch>
            <a:fillRect/>
          </a:stretch>
        </p:blipFill>
        <p:spPr>
          <a:xfrm>
            <a:off x="1814263" y="2142975"/>
            <a:ext cx="5515475" cy="2659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Exploration vs. Exploitation</a:t>
            </a:r>
            <a:endParaRPr/>
          </a:p>
          <a:p>
            <a:pPr indent="0" lvl="0" marL="0" rtl="0" algn="l">
              <a:spcBef>
                <a:spcPts val="0"/>
              </a:spcBef>
              <a:spcAft>
                <a:spcPts val="0"/>
              </a:spcAft>
              <a:buNone/>
            </a:pPr>
            <a:r>
              <a:t/>
            </a:r>
            <a:endParaRPr/>
          </a:p>
        </p:txBody>
      </p:sp>
      <p:sp>
        <p:nvSpPr>
          <p:cNvPr id="521" name="Google Shape;521;p70"/>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pl" sz="1600"/>
              <a:t>A policy that sometimes takes random actions can’t be optimal, so epsilon is often lowered over time.</a:t>
            </a:r>
            <a:endParaRPr sz="1600">
              <a:highlight>
                <a:srgbClr val="FFFFFF"/>
              </a:highlight>
            </a:endParaRPr>
          </a:p>
        </p:txBody>
      </p:sp>
      <p:pic>
        <p:nvPicPr>
          <p:cNvPr id="522" name="Google Shape;522;p70"/>
          <p:cNvPicPr preferRelativeResize="0"/>
          <p:nvPr/>
        </p:nvPicPr>
        <p:blipFill>
          <a:blip r:embed="rId3">
            <a:alphaModFix/>
          </a:blip>
          <a:stretch>
            <a:fillRect/>
          </a:stretch>
        </p:blipFill>
        <p:spPr>
          <a:xfrm>
            <a:off x="2220375" y="1725050"/>
            <a:ext cx="4703250" cy="2843825"/>
          </a:xfrm>
          <a:prstGeom prst="rect">
            <a:avLst/>
          </a:prstGeom>
          <a:noFill/>
          <a:ln>
            <a:noFill/>
          </a:ln>
        </p:spPr>
      </p:pic>
      <p:sp>
        <p:nvSpPr>
          <p:cNvPr id="523" name="Google Shape;523;p70"/>
          <p:cNvSpPr txBox="1"/>
          <p:nvPr/>
        </p:nvSpPr>
        <p:spPr>
          <a:xfrm>
            <a:off x="2220300" y="4568875"/>
            <a:ext cx="4703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u="sng">
                <a:solidFill>
                  <a:schemeClr val="hlink"/>
                </a:solidFill>
                <a:latin typeface="Dosis"/>
                <a:ea typeface="Dosis"/>
                <a:cs typeface="Dosis"/>
                <a:sym typeface="Dosis"/>
                <a:hlinkClick r:id="rId4"/>
              </a:rPr>
              <a:t>Multi-Armed Bandit Analysis of Epsilon Greedy Algorithm</a:t>
            </a:r>
            <a:endParaRPr sz="1100">
              <a:latin typeface="Dosis"/>
              <a:ea typeface="Dosis"/>
              <a:cs typeface="Dosis"/>
              <a:sym typeface="Dosi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7" name="Shape 527"/>
        <p:cNvGrpSpPr/>
        <p:nvPr/>
      </p:nvGrpSpPr>
      <p:grpSpPr>
        <a:xfrm>
          <a:off x="0" y="0"/>
          <a:ext cx="0" cy="0"/>
          <a:chOff x="0" y="0"/>
          <a:chExt cx="0" cy="0"/>
        </a:xfrm>
      </p:grpSpPr>
      <p:sp>
        <p:nvSpPr>
          <p:cNvPr id="528" name="Google Shape;528;p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SARSA</a:t>
            </a:r>
            <a:endParaRPr/>
          </a:p>
        </p:txBody>
      </p:sp>
      <p:sp>
        <p:nvSpPr>
          <p:cNvPr id="529" name="Google Shape;529;p71"/>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l"/>
              <a:t>One of the algorithms that combines Generalized Policy Iteration with TD-learning.</a:t>
            </a:r>
            <a:endParaRPr/>
          </a:p>
          <a:p>
            <a:pPr indent="-342900" lvl="0" marL="457200" rtl="0" algn="l">
              <a:spcBef>
                <a:spcPts val="0"/>
              </a:spcBef>
              <a:spcAft>
                <a:spcPts val="0"/>
              </a:spcAft>
              <a:buSzPts val="1800"/>
              <a:buChar char="●"/>
            </a:pPr>
            <a:r>
              <a:rPr lang="pl"/>
              <a:t>Like Value Iteration, SARSA updates it’s value function - but with each step, not episode.</a:t>
            </a:r>
            <a:endParaRPr/>
          </a:p>
        </p:txBody>
      </p:sp>
      <p:pic>
        <p:nvPicPr>
          <p:cNvPr id="530" name="Google Shape;530;p71"/>
          <p:cNvPicPr preferRelativeResize="0"/>
          <p:nvPr/>
        </p:nvPicPr>
        <p:blipFill>
          <a:blip r:embed="rId3">
            <a:alphaModFix/>
          </a:blip>
          <a:stretch>
            <a:fillRect/>
          </a:stretch>
        </p:blipFill>
        <p:spPr>
          <a:xfrm>
            <a:off x="1571677" y="2041225"/>
            <a:ext cx="6000649" cy="2653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The RL Framework</a:t>
            </a:r>
            <a:endParaRPr/>
          </a:p>
        </p:txBody>
      </p:sp>
      <p:sp>
        <p:nvSpPr>
          <p:cNvPr id="118" name="Google Shape;118;p18"/>
          <p:cNvSpPr txBox="1"/>
          <p:nvPr>
            <p:ph idx="1" type="body"/>
          </p:nvPr>
        </p:nvSpPr>
        <p:spPr>
          <a:xfrm>
            <a:off x="311700" y="1229875"/>
            <a:ext cx="8440800" cy="50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l"/>
              <a:t>Reinforcement Learning models every problem in this way.</a:t>
            </a:r>
            <a:endParaRPr/>
          </a:p>
        </p:txBody>
      </p:sp>
      <p:sp>
        <p:nvSpPr>
          <p:cNvPr id="119" name="Google Shape;119;p18"/>
          <p:cNvSpPr txBox="1"/>
          <p:nvPr>
            <p:ph idx="1" type="body"/>
          </p:nvPr>
        </p:nvSpPr>
        <p:spPr>
          <a:xfrm>
            <a:off x="351600" y="1730375"/>
            <a:ext cx="4379400" cy="245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An </a:t>
            </a:r>
            <a:r>
              <a:rPr b="1" lang="pl"/>
              <a:t>agent</a:t>
            </a:r>
            <a:r>
              <a:rPr lang="pl"/>
              <a:t> interacts with the </a:t>
            </a:r>
            <a:r>
              <a:rPr b="1" lang="pl"/>
              <a:t>environment</a:t>
            </a:r>
            <a:r>
              <a:rPr lang="pl"/>
              <a:t> through </a:t>
            </a:r>
            <a:r>
              <a:rPr b="1" lang="pl"/>
              <a:t>actions</a:t>
            </a:r>
            <a:r>
              <a:rPr lang="pl"/>
              <a:t> that he takes based on the </a:t>
            </a:r>
            <a:r>
              <a:rPr b="1" lang="pl"/>
              <a:t>state</a:t>
            </a:r>
            <a:r>
              <a:rPr lang="pl"/>
              <a:t>, for which he gains </a:t>
            </a:r>
            <a:r>
              <a:rPr b="1" lang="pl"/>
              <a:t>rewards</a:t>
            </a:r>
            <a:r>
              <a:rPr lang="pl"/>
              <a:t>.</a:t>
            </a:r>
            <a:endParaRPr/>
          </a:p>
          <a:p>
            <a:pPr indent="0" lvl="0" marL="0" rtl="0" algn="l">
              <a:spcBef>
                <a:spcPts val="1200"/>
              </a:spcBef>
              <a:spcAft>
                <a:spcPts val="0"/>
              </a:spcAft>
              <a:buNone/>
            </a:pPr>
            <a:r>
              <a:rPr lang="pl"/>
              <a:t>Agents goal is to maximize the </a:t>
            </a:r>
            <a:r>
              <a:rPr b="1" lang="pl"/>
              <a:t>cumulative </a:t>
            </a:r>
            <a:r>
              <a:rPr lang="pl"/>
              <a:t>reward.</a:t>
            </a:r>
            <a:endParaRPr/>
          </a:p>
          <a:p>
            <a:pPr indent="0" lvl="0" marL="0" rtl="0" algn="l">
              <a:spcBef>
                <a:spcPts val="1200"/>
              </a:spcBef>
              <a:spcAft>
                <a:spcPts val="1200"/>
              </a:spcAft>
              <a:buNone/>
            </a:pPr>
            <a:r>
              <a:t/>
            </a:r>
            <a:endParaRPr/>
          </a:p>
        </p:txBody>
      </p:sp>
      <p:sp>
        <p:nvSpPr>
          <p:cNvPr id="120" name="Google Shape;120;p18"/>
          <p:cNvSpPr txBox="1"/>
          <p:nvPr/>
        </p:nvSpPr>
        <p:spPr>
          <a:xfrm>
            <a:off x="375900" y="3603200"/>
            <a:ext cx="668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l" sz="1800">
                <a:solidFill>
                  <a:schemeClr val="dk2"/>
                </a:solidFill>
                <a:latin typeface="Dosis"/>
                <a:ea typeface="Dosis"/>
                <a:cs typeface="Dosis"/>
                <a:sym typeface="Dosis"/>
              </a:rPr>
              <a:t>Sequence of (S</a:t>
            </a:r>
            <a:r>
              <a:rPr baseline="-25000" lang="pl" sz="1800">
                <a:solidFill>
                  <a:schemeClr val="dk2"/>
                </a:solidFill>
                <a:latin typeface="Dosis"/>
                <a:ea typeface="Dosis"/>
                <a:cs typeface="Dosis"/>
                <a:sym typeface="Dosis"/>
              </a:rPr>
              <a:t>n</a:t>
            </a:r>
            <a:r>
              <a:rPr lang="pl" sz="1800">
                <a:solidFill>
                  <a:schemeClr val="dk2"/>
                </a:solidFill>
                <a:latin typeface="Dosis"/>
                <a:ea typeface="Dosis"/>
                <a:cs typeface="Dosis"/>
                <a:sym typeface="Dosis"/>
              </a:rPr>
              <a:t>, A</a:t>
            </a:r>
            <a:r>
              <a:rPr baseline="-25000" lang="pl" sz="1800">
                <a:solidFill>
                  <a:schemeClr val="dk2"/>
                </a:solidFill>
                <a:latin typeface="Dosis"/>
                <a:ea typeface="Dosis"/>
                <a:cs typeface="Dosis"/>
                <a:sym typeface="Dosis"/>
              </a:rPr>
              <a:t>n</a:t>
            </a:r>
            <a:r>
              <a:rPr lang="pl" sz="1800">
                <a:solidFill>
                  <a:schemeClr val="dk2"/>
                </a:solidFill>
                <a:latin typeface="Dosis"/>
                <a:ea typeface="Dosis"/>
                <a:cs typeface="Dosis"/>
                <a:sym typeface="Dosis"/>
              </a:rPr>
              <a:t>, R</a:t>
            </a:r>
            <a:r>
              <a:rPr baseline="-25000" lang="pl" sz="1800">
                <a:solidFill>
                  <a:schemeClr val="dk2"/>
                </a:solidFill>
                <a:latin typeface="Dosis"/>
                <a:ea typeface="Dosis"/>
                <a:cs typeface="Dosis"/>
                <a:sym typeface="Dosis"/>
              </a:rPr>
              <a:t>n+1</a:t>
            </a:r>
            <a:r>
              <a:rPr lang="pl" sz="1800">
                <a:solidFill>
                  <a:schemeClr val="dk2"/>
                </a:solidFill>
                <a:latin typeface="Dosis"/>
                <a:ea typeface="Dosis"/>
                <a:cs typeface="Dosis"/>
                <a:sym typeface="Dosis"/>
              </a:rPr>
              <a:t>, …, A</a:t>
            </a:r>
            <a:r>
              <a:rPr baseline="-25000" lang="pl" sz="1800">
                <a:solidFill>
                  <a:schemeClr val="dk2"/>
                </a:solidFill>
                <a:latin typeface="Dosis"/>
                <a:ea typeface="Dosis"/>
                <a:cs typeface="Dosis"/>
                <a:sym typeface="Dosis"/>
              </a:rPr>
              <a:t>t-1</a:t>
            </a:r>
            <a:r>
              <a:rPr lang="pl" sz="1800">
                <a:solidFill>
                  <a:schemeClr val="dk2"/>
                </a:solidFill>
                <a:latin typeface="Dosis"/>
                <a:ea typeface="Dosis"/>
                <a:cs typeface="Dosis"/>
                <a:sym typeface="Dosis"/>
              </a:rPr>
              <a:t>, S</a:t>
            </a:r>
            <a:r>
              <a:rPr baseline="-25000" lang="pl" sz="1800">
                <a:solidFill>
                  <a:schemeClr val="dk2"/>
                </a:solidFill>
                <a:latin typeface="Dosis"/>
                <a:ea typeface="Dosis"/>
                <a:cs typeface="Dosis"/>
                <a:sym typeface="Dosis"/>
              </a:rPr>
              <a:t>t</a:t>
            </a:r>
            <a:r>
              <a:rPr lang="pl" sz="1800">
                <a:solidFill>
                  <a:schemeClr val="dk2"/>
                </a:solidFill>
                <a:latin typeface="Dosis"/>
                <a:ea typeface="Dosis"/>
                <a:cs typeface="Dosis"/>
                <a:sym typeface="Dosis"/>
              </a:rPr>
              <a:t>, R</a:t>
            </a:r>
            <a:r>
              <a:rPr baseline="-25000" lang="pl" sz="1800">
                <a:solidFill>
                  <a:schemeClr val="dk2"/>
                </a:solidFill>
                <a:latin typeface="Dosis"/>
                <a:ea typeface="Dosis"/>
                <a:cs typeface="Dosis"/>
                <a:sym typeface="Dosis"/>
              </a:rPr>
              <a:t>t</a:t>
            </a:r>
            <a:r>
              <a:rPr lang="pl" sz="1800">
                <a:solidFill>
                  <a:schemeClr val="dk2"/>
                </a:solidFill>
                <a:latin typeface="Dosis"/>
                <a:ea typeface="Dosis"/>
                <a:cs typeface="Dosis"/>
                <a:sym typeface="Dosis"/>
              </a:rPr>
              <a:t>) is called a </a:t>
            </a:r>
            <a:r>
              <a:rPr b="1" lang="pl" sz="1800">
                <a:solidFill>
                  <a:schemeClr val="dk2"/>
                </a:solidFill>
                <a:latin typeface="Dosis"/>
                <a:ea typeface="Dosis"/>
                <a:cs typeface="Dosis"/>
                <a:sym typeface="Dosis"/>
              </a:rPr>
              <a:t>trajectory</a:t>
            </a:r>
            <a:r>
              <a:rPr lang="pl" sz="1800">
                <a:solidFill>
                  <a:schemeClr val="dk2"/>
                </a:solidFill>
                <a:latin typeface="Dosis"/>
                <a:ea typeface="Dosis"/>
                <a:cs typeface="Dosis"/>
                <a:sym typeface="Dosis"/>
              </a:rPr>
              <a:t>.</a:t>
            </a:r>
            <a:endParaRPr>
              <a:latin typeface="Dosis"/>
              <a:ea typeface="Dosis"/>
              <a:cs typeface="Dosis"/>
              <a:sym typeface="Dosis"/>
            </a:endParaRPr>
          </a:p>
        </p:txBody>
      </p:sp>
      <p:pic>
        <p:nvPicPr>
          <p:cNvPr id="121" name="Google Shape;121;p18"/>
          <p:cNvPicPr preferRelativeResize="0"/>
          <p:nvPr/>
        </p:nvPicPr>
        <p:blipFill>
          <a:blip r:embed="rId3">
            <a:alphaModFix/>
          </a:blip>
          <a:stretch>
            <a:fillRect/>
          </a:stretch>
        </p:blipFill>
        <p:spPr>
          <a:xfrm>
            <a:off x="4973176" y="1730275"/>
            <a:ext cx="3738175" cy="18804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4" name="Shape 534"/>
        <p:cNvGrpSpPr/>
        <p:nvPr/>
      </p:nvGrpSpPr>
      <p:grpSpPr>
        <a:xfrm>
          <a:off x="0" y="0"/>
          <a:ext cx="0" cy="0"/>
          <a:chOff x="0" y="0"/>
          <a:chExt cx="0" cy="0"/>
        </a:xfrm>
      </p:grpSpPr>
      <p:sp>
        <p:nvSpPr>
          <p:cNvPr id="535" name="Google Shape;535;p7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SARSA</a:t>
            </a:r>
            <a:endParaRPr/>
          </a:p>
        </p:txBody>
      </p:sp>
      <p:sp>
        <p:nvSpPr>
          <p:cNvPr id="536" name="Google Shape;536;p72"/>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l"/>
              <a:t>Notice that SARSA uses the same policy that it updates - an </a:t>
            </a:r>
            <a:r>
              <a:rPr b="1" lang="pl"/>
              <a:t>On-Policy</a:t>
            </a:r>
            <a:r>
              <a:rPr lang="pl"/>
              <a:t> approach.</a:t>
            </a:r>
            <a:endParaRPr/>
          </a:p>
          <a:p>
            <a:pPr indent="-342900" lvl="0" marL="457200" rtl="0" algn="l">
              <a:spcBef>
                <a:spcPts val="0"/>
              </a:spcBef>
              <a:spcAft>
                <a:spcPts val="0"/>
              </a:spcAft>
              <a:buSzPts val="1800"/>
              <a:buChar char="●"/>
            </a:pPr>
            <a:r>
              <a:rPr lang="pl"/>
              <a:t>However we know that it’s not an optimal one (since it explores).</a:t>
            </a:r>
            <a:endParaRPr/>
          </a:p>
        </p:txBody>
      </p:sp>
      <p:pic>
        <p:nvPicPr>
          <p:cNvPr id="537" name="Google Shape;537;p72"/>
          <p:cNvPicPr preferRelativeResize="0"/>
          <p:nvPr/>
        </p:nvPicPr>
        <p:blipFill>
          <a:blip r:embed="rId3">
            <a:alphaModFix/>
          </a:blip>
          <a:stretch>
            <a:fillRect/>
          </a:stretch>
        </p:blipFill>
        <p:spPr>
          <a:xfrm>
            <a:off x="1571677" y="2041225"/>
            <a:ext cx="6000649" cy="2653699"/>
          </a:xfrm>
          <a:prstGeom prst="rect">
            <a:avLst/>
          </a:prstGeom>
          <a:noFill/>
          <a:ln>
            <a:noFill/>
          </a:ln>
        </p:spPr>
      </p:pic>
      <p:cxnSp>
        <p:nvCxnSpPr>
          <p:cNvPr id="538" name="Google Shape;538;p72"/>
          <p:cNvCxnSpPr/>
          <p:nvPr/>
        </p:nvCxnSpPr>
        <p:spPr>
          <a:xfrm>
            <a:off x="4136725" y="4186575"/>
            <a:ext cx="7278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Q-Learning</a:t>
            </a:r>
            <a:endParaRPr/>
          </a:p>
        </p:txBody>
      </p:sp>
      <p:sp>
        <p:nvSpPr>
          <p:cNvPr id="544" name="Google Shape;544;p73"/>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l"/>
              <a:t>Simple modification to SARSA - updating with regards to the greedy policy.</a:t>
            </a:r>
            <a:endParaRPr/>
          </a:p>
          <a:p>
            <a:pPr indent="-342900" lvl="0" marL="457200" rtl="0" algn="l">
              <a:spcBef>
                <a:spcPts val="0"/>
              </a:spcBef>
              <a:spcAft>
                <a:spcPts val="0"/>
              </a:spcAft>
              <a:buSzPts val="1800"/>
              <a:buChar char="●"/>
            </a:pPr>
            <a:r>
              <a:rPr lang="pl"/>
              <a:t>Q-learning has been shown to to converge with probability 1 to q</a:t>
            </a:r>
            <a:r>
              <a:rPr baseline="-25000" lang="pl"/>
              <a:t>*</a:t>
            </a:r>
            <a:r>
              <a:rPr lang="pl"/>
              <a:t>. </a:t>
            </a:r>
            <a:endParaRPr/>
          </a:p>
          <a:p>
            <a:pPr indent="-342900" lvl="0" marL="457200" rtl="0" algn="l">
              <a:spcBef>
                <a:spcPts val="0"/>
              </a:spcBef>
              <a:spcAft>
                <a:spcPts val="0"/>
              </a:spcAft>
              <a:buSzPts val="1800"/>
              <a:buChar char="●"/>
            </a:pPr>
            <a:r>
              <a:rPr b="1" lang="pl"/>
              <a:t>Off-policy</a:t>
            </a:r>
            <a:r>
              <a:rPr lang="pl"/>
              <a:t> approach - we’re updating with a different policy than we’re following.</a:t>
            </a:r>
            <a:endParaRPr/>
          </a:p>
        </p:txBody>
      </p:sp>
      <p:cxnSp>
        <p:nvCxnSpPr>
          <p:cNvPr id="545" name="Google Shape;545;p73"/>
          <p:cNvCxnSpPr/>
          <p:nvPr/>
        </p:nvCxnSpPr>
        <p:spPr>
          <a:xfrm>
            <a:off x="4136725" y="4186575"/>
            <a:ext cx="727800" cy="0"/>
          </a:xfrm>
          <a:prstGeom prst="straightConnector1">
            <a:avLst/>
          </a:prstGeom>
          <a:noFill/>
          <a:ln cap="flat" cmpd="sng" w="9525">
            <a:solidFill>
              <a:schemeClr val="dk2"/>
            </a:solidFill>
            <a:prstDash val="solid"/>
            <a:round/>
            <a:headEnd len="med" w="med" type="none"/>
            <a:tailEnd len="med" w="med" type="none"/>
          </a:ln>
        </p:spPr>
      </p:cxnSp>
      <p:pic>
        <p:nvPicPr>
          <p:cNvPr id="546" name="Google Shape;546;p73"/>
          <p:cNvPicPr preferRelativeResize="0"/>
          <p:nvPr/>
        </p:nvPicPr>
        <p:blipFill>
          <a:blip r:embed="rId3">
            <a:alphaModFix/>
          </a:blip>
          <a:stretch>
            <a:fillRect/>
          </a:stretch>
        </p:blipFill>
        <p:spPr>
          <a:xfrm>
            <a:off x="1417100" y="2411562"/>
            <a:ext cx="6309775" cy="2579076"/>
          </a:xfrm>
          <a:prstGeom prst="rect">
            <a:avLst/>
          </a:prstGeom>
          <a:noFill/>
          <a:ln>
            <a:noFill/>
          </a:ln>
        </p:spPr>
      </p:pic>
      <p:cxnSp>
        <p:nvCxnSpPr>
          <p:cNvPr id="547" name="Google Shape;547;p73"/>
          <p:cNvCxnSpPr/>
          <p:nvPr/>
        </p:nvCxnSpPr>
        <p:spPr>
          <a:xfrm flipH="1" rot="10800000">
            <a:off x="4216800" y="4032250"/>
            <a:ext cx="1016700" cy="9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Tabular representation</a:t>
            </a:r>
            <a:endParaRPr/>
          </a:p>
        </p:txBody>
      </p:sp>
      <p:sp>
        <p:nvSpPr>
          <p:cNvPr id="553" name="Google Shape;553;p74"/>
          <p:cNvSpPr txBox="1"/>
          <p:nvPr>
            <p:ph idx="4294967295" type="body"/>
          </p:nvPr>
        </p:nvSpPr>
        <p:spPr>
          <a:xfrm>
            <a:off x="311700" y="1229875"/>
            <a:ext cx="59223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l"/>
              <a:t>It’s all great, but we still have the assumption of keeping </a:t>
            </a:r>
            <a:r>
              <a:rPr b="1" lang="pl"/>
              <a:t>state-action values in a table</a:t>
            </a:r>
            <a:r>
              <a:rPr lang="pl"/>
              <a:t>.</a:t>
            </a:r>
            <a:endParaRPr/>
          </a:p>
          <a:p>
            <a:pPr indent="-342900" lvl="0" marL="457200" rtl="0" algn="l">
              <a:spcBef>
                <a:spcPts val="0"/>
              </a:spcBef>
              <a:spcAft>
                <a:spcPts val="0"/>
              </a:spcAft>
              <a:buSzPts val="1800"/>
              <a:buChar char="●"/>
            </a:pPr>
            <a:r>
              <a:rPr lang="pl"/>
              <a:t>We can still directly apply it to some problems.</a:t>
            </a:r>
            <a:endParaRPr/>
          </a:p>
          <a:p>
            <a:pPr indent="-342900" lvl="0" marL="457200" rtl="0" algn="l">
              <a:spcBef>
                <a:spcPts val="0"/>
              </a:spcBef>
              <a:spcAft>
                <a:spcPts val="0"/>
              </a:spcAft>
              <a:buSzPts val="1800"/>
              <a:buChar char="●"/>
            </a:pPr>
            <a:r>
              <a:rPr lang="pl"/>
              <a:t>But most of the time state space is either too big or continuous.</a:t>
            </a:r>
            <a:endParaRPr/>
          </a:p>
        </p:txBody>
      </p:sp>
      <p:sp>
        <p:nvSpPr>
          <p:cNvPr id="554" name="Google Shape;554;p74"/>
          <p:cNvSpPr txBox="1"/>
          <p:nvPr/>
        </p:nvSpPr>
        <p:spPr>
          <a:xfrm>
            <a:off x="987550" y="4022225"/>
            <a:ext cx="28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osis"/>
              <a:ea typeface="Dosis"/>
              <a:cs typeface="Dosis"/>
              <a:sym typeface="Dosis"/>
            </a:endParaRPr>
          </a:p>
        </p:txBody>
      </p:sp>
      <p:pic>
        <p:nvPicPr>
          <p:cNvPr id="555" name="Google Shape;555;p74"/>
          <p:cNvPicPr preferRelativeResize="0"/>
          <p:nvPr/>
        </p:nvPicPr>
        <p:blipFill>
          <a:blip r:embed="rId3">
            <a:alphaModFix/>
          </a:blip>
          <a:stretch>
            <a:fillRect/>
          </a:stretch>
        </p:blipFill>
        <p:spPr>
          <a:xfrm>
            <a:off x="6172200" y="452625"/>
            <a:ext cx="2294775" cy="2294775"/>
          </a:xfrm>
          <a:prstGeom prst="rect">
            <a:avLst/>
          </a:prstGeom>
          <a:noFill/>
          <a:ln>
            <a:noFill/>
          </a:ln>
        </p:spPr>
      </p:pic>
      <p:sp>
        <p:nvSpPr>
          <p:cNvPr id="556" name="Google Shape;556;p74"/>
          <p:cNvSpPr txBox="1"/>
          <p:nvPr/>
        </p:nvSpPr>
        <p:spPr>
          <a:xfrm>
            <a:off x="6192775" y="2736350"/>
            <a:ext cx="2273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u="sng">
                <a:solidFill>
                  <a:schemeClr val="hlink"/>
                </a:solidFill>
                <a:latin typeface="Dosis"/>
                <a:ea typeface="Dosis"/>
                <a:cs typeface="Dosis"/>
                <a:sym typeface="Dosis"/>
                <a:hlinkClick r:id="rId4"/>
              </a:rPr>
              <a:t>Training an Agent to beat Grid World</a:t>
            </a:r>
            <a:endParaRPr sz="1100">
              <a:latin typeface="Dosis"/>
              <a:ea typeface="Dosis"/>
              <a:cs typeface="Dosis"/>
              <a:sym typeface="Dosi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Discretization, state aggregation</a:t>
            </a:r>
            <a:endParaRPr/>
          </a:p>
        </p:txBody>
      </p:sp>
      <p:sp>
        <p:nvSpPr>
          <p:cNvPr id="562" name="Google Shape;562;p75"/>
          <p:cNvSpPr txBox="1"/>
          <p:nvPr/>
        </p:nvSpPr>
        <p:spPr>
          <a:xfrm>
            <a:off x="458425" y="1017800"/>
            <a:ext cx="8325000" cy="4340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Dosis"/>
              <a:buChar char="●"/>
            </a:pPr>
            <a:r>
              <a:rPr lang="pl" sz="1800">
                <a:solidFill>
                  <a:schemeClr val="dk2"/>
                </a:solidFill>
                <a:latin typeface="Dosis"/>
                <a:ea typeface="Dosis"/>
                <a:cs typeface="Dosis"/>
                <a:sym typeface="Dosis"/>
              </a:rPr>
              <a:t>We can easily</a:t>
            </a:r>
            <a:r>
              <a:rPr lang="pl" sz="1800">
                <a:solidFill>
                  <a:schemeClr val="dk2"/>
                </a:solidFill>
                <a:latin typeface="Dosis"/>
                <a:ea typeface="Dosis"/>
                <a:cs typeface="Dosis"/>
                <a:sym typeface="Dosis"/>
              </a:rPr>
              <a:t> map continuous spaces to discrete ones.</a:t>
            </a:r>
            <a:endParaRPr sz="1800">
              <a:solidFill>
                <a:schemeClr val="dk2"/>
              </a:solidFill>
              <a:latin typeface="Dosis"/>
              <a:ea typeface="Dosis"/>
              <a:cs typeface="Dosis"/>
              <a:sym typeface="Dosis"/>
            </a:endParaRPr>
          </a:p>
          <a:p>
            <a:pPr indent="0" lvl="0" marL="0" rtl="0" algn="l">
              <a:spcBef>
                <a:spcPts val="0"/>
              </a:spcBef>
              <a:spcAft>
                <a:spcPts val="0"/>
              </a:spcAft>
              <a:buNone/>
            </a:pPr>
            <a:r>
              <a:t/>
            </a:r>
            <a:endParaRPr sz="1800">
              <a:solidFill>
                <a:schemeClr val="dk2"/>
              </a:solidFill>
              <a:latin typeface="Dosis"/>
              <a:ea typeface="Dosis"/>
              <a:cs typeface="Dosis"/>
              <a:sym typeface="Dosis"/>
            </a:endParaRPr>
          </a:p>
          <a:p>
            <a:pPr indent="0" lvl="0" marL="0" rtl="0" algn="l">
              <a:spcBef>
                <a:spcPts val="0"/>
              </a:spcBef>
              <a:spcAft>
                <a:spcPts val="0"/>
              </a:spcAft>
              <a:buNone/>
            </a:pPr>
            <a:r>
              <a:t/>
            </a:r>
            <a:endParaRPr sz="1800">
              <a:solidFill>
                <a:schemeClr val="dk2"/>
              </a:solidFill>
              <a:latin typeface="Dosis"/>
              <a:ea typeface="Dosis"/>
              <a:cs typeface="Dosis"/>
              <a:sym typeface="Dosis"/>
            </a:endParaRPr>
          </a:p>
          <a:p>
            <a:pPr indent="0" lvl="0" marL="0" rtl="0" algn="l">
              <a:spcBef>
                <a:spcPts val="0"/>
              </a:spcBef>
              <a:spcAft>
                <a:spcPts val="0"/>
              </a:spcAft>
              <a:buNone/>
            </a:pPr>
            <a:r>
              <a:t/>
            </a:r>
            <a:endParaRPr sz="1800">
              <a:solidFill>
                <a:schemeClr val="dk2"/>
              </a:solidFill>
              <a:latin typeface="Dosis"/>
              <a:ea typeface="Dosis"/>
              <a:cs typeface="Dosis"/>
              <a:sym typeface="Dosis"/>
            </a:endParaRPr>
          </a:p>
          <a:p>
            <a:pPr indent="0" lvl="0" marL="0" rtl="0" algn="l">
              <a:spcBef>
                <a:spcPts val="0"/>
              </a:spcBef>
              <a:spcAft>
                <a:spcPts val="0"/>
              </a:spcAft>
              <a:buNone/>
            </a:pPr>
            <a:r>
              <a:t/>
            </a:r>
            <a:endParaRPr sz="1800">
              <a:solidFill>
                <a:schemeClr val="dk2"/>
              </a:solidFill>
              <a:latin typeface="Dosis"/>
              <a:ea typeface="Dosis"/>
              <a:cs typeface="Dosis"/>
              <a:sym typeface="Dosis"/>
            </a:endParaRPr>
          </a:p>
          <a:p>
            <a:pPr indent="0" lvl="0" marL="0" rtl="0" algn="l">
              <a:spcBef>
                <a:spcPts val="0"/>
              </a:spcBef>
              <a:spcAft>
                <a:spcPts val="0"/>
              </a:spcAft>
              <a:buNone/>
            </a:pPr>
            <a:r>
              <a:t/>
            </a:r>
            <a:endParaRPr sz="1800">
              <a:solidFill>
                <a:schemeClr val="dk2"/>
              </a:solidFill>
              <a:latin typeface="Dosis"/>
              <a:ea typeface="Dosis"/>
              <a:cs typeface="Dosis"/>
              <a:sym typeface="Dosis"/>
            </a:endParaRPr>
          </a:p>
          <a:p>
            <a:pPr indent="0" lvl="0" marL="0" rtl="0" algn="l">
              <a:spcBef>
                <a:spcPts val="0"/>
              </a:spcBef>
              <a:spcAft>
                <a:spcPts val="0"/>
              </a:spcAft>
              <a:buNone/>
            </a:pPr>
            <a:r>
              <a:t/>
            </a:r>
            <a:endParaRPr sz="1800">
              <a:solidFill>
                <a:schemeClr val="dk2"/>
              </a:solidFill>
              <a:latin typeface="Dosis"/>
              <a:ea typeface="Dosis"/>
              <a:cs typeface="Dosis"/>
              <a:sym typeface="Dosis"/>
            </a:endParaRPr>
          </a:p>
          <a:p>
            <a:pPr indent="-342900" lvl="0" marL="457200" rtl="0" algn="l">
              <a:spcBef>
                <a:spcPts val="0"/>
              </a:spcBef>
              <a:spcAft>
                <a:spcPts val="0"/>
              </a:spcAft>
              <a:buClr>
                <a:schemeClr val="dk2"/>
              </a:buClr>
              <a:buSzPts val="1800"/>
              <a:buFont typeface="Dosis"/>
              <a:buChar char="●"/>
            </a:pPr>
            <a:r>
              <a:rPr lang="pl" sz="1800">
                <a:solidFill>
                  <a:schemeClr val="dk2"/>
                </a:solidFill>
                <a:latin typeface="Dosis"/>
                <a:ea typeface="Dosis"/>
                <a:cs typeface="Dosis"/>
                <a:sym typeface="Dosis"/>
              </a:rPr>
              <a:t>Similarly</a:t>
            </a:r>
            <a:r>
              <a:rPr lang="pl" sz="1800">
                <a:solidFill>
                  <a:schemeClr val="dk2"/>
                </a:solidFill>
                <a:latin typeface="Dosis"/>
                <a:ea typeface="Dosis"/>
                <a:cs typeface="Dosis"/>
                <a:sym typeface="Dosis"/>
              </a:rPr>
              <a:t>, we can aggregate huge discrete states into smaller ones.</a:t>
            </a:r>
            <a:endParaRPr sz="1800">
              <a:solidFill>
                <a:schemeClr val="dk2"/>
              </a:solidFill>
              <a:latin typeface="Dosis"/>
              <a:ea typeface="Dosis"/>
              <a:cs typeface="Dosis"/>
              <a:sym typeface="Dosis"/>
            </a:endParaRPr>
          </a:p>
          <a:p>
            <a:pPr indent="0" lvl="0" marL="0" rtl="0" algn="l">
              <a:spcBef>
                <a:spcPts val="0"/>
              </a:spcBef>
              <a:spcAft>
                <a:spcPts val="0"/>
              </a:spcAft>
              <a:buNone/>
            </a:pPr>
            <a:r>
              <a:t/>
            </a:r>
            <a:endParaRPr sz="1800">
              <a:solidFill>
                <a:schemeClr val="dk2"/>
              </a:solidFill>
              <a:latin typeface="Dosis"/>
              <a:ea typeface="Dosis"/>
              <a:cs typeface="Dosis"/>
              <a:sym typeface="Dosis"/>
            </a:endParaRPr>
          </a:p>
          <a:p>
            <a:pPr indent="0" lvl="0" marL="0" rtl="0" algn="l">
              <a:spcBef>
                <a:spcPts val="0"/>
              </a:spcBef>
              <a:spcAft>
                <a:spcPts val="0"/>
              </a:spcAft>
              <a:buNone/>
            </a:pPr>
            <a:r>
              <a:t/>
            </a:r>
            <a:endParaRPr sz="1800">
              <a:solidFill>
                <a:schemeClr val="dk2"/>
              </a:solidFill>
              <a:latin typeface="Dosis"/>
              <a:ea typeface="Dosis"/>
              <a:cs typeface="Dosis"/>
              <a:sym typeface="Dosis"/>
            </a:endParaRPr>
          </a:p>
          <a:p>
            <a:pPr indent="0" lvl="0" marL="0" rtl="0" algn="l">
              <a:spcBef>
                <a:spcPts val="0"/>
              </a:spcBef>
              <a:spcAft>
                <a:spcPts val="0"/>
              </a:spcAft>
              <a:buNone/>
            </a:pPr>
            <a:r>
              <a:t/>
            </a:r>
            <a:endParaRPr sz="1800">
              <a:solidFill>
                <a:schemeClr val="dk2"/>
              </a:solidFill>
              <a:latin typeface="Dosis"/>
              <a:ea typeface="Dosis"/>
              <a:cs typeface="Dosis"/>
              <a:sym typeface="Dosis"/>
            </a:endParaRPr>
          </a:p>
          <a:p>
            <a:pPr indent="0" lvl="0" marL="0" rtl="0" algn="l">
              <a:spcBef>
                <a:spcPts val="0"/>
              </a:spcBef>
              <a:spcAft>
                <a:spcPts val="0"/>
              </a:spcAft>
              <a:buNone/>
            </a:pPr>
            <a:r>
              <a:t/>
            </a:r>
            <a:endParaRPr sz="1800">
              <a:solidFill>
                <a:schemeClr val="dk2"/>
              </a:solidFill>
              <a:latin typeface="Dosis"/>
              <a:ea typeface="Dosis"/>
              <a:cs typeface="Dosis"/>
              <a:sym typeface="Dosis"/>
            </a:endParaRPr>
          </a:p>
          <a:p>
            <a:pPr indent="0" lvl="0" marL="0" rtl="0" algn="l">
              <a:spcBef>
                <a:spcPts val="0"/>
              </a:spcBef>
              <a:spcAft>
                <a:spcPts val="0"/>
              </a:spcAft>
              <a:buNone/>
            </a:pPr>
            <a:r>
              <a:t/>
            </a:r>
            <a:endParaRPr sz="1800">
              <a:solidFill>
                <a:schemeClr val="dk2"/>
              </a:solidFill>
              <a:latin typeface="Dosis"/>
              <a:ea typeface="Dosis"/>
              <a:cs typeface="Dosis"/>
              <a:sym typeface="Dosis"/>
            </a:endParaRPr>
          </a:p>
          <a:p>
            <a:pPr indent="0" lvl="0" marL="0" rtl="0" algn="l">
              <a:spcBef>
                <a:spcPts val="0"/>
              </a:spcBef>
              <a:spcAft>
                <a:spcPts val="0"/>
              </a:spcAft>
              <a:buNone/>
            </a:pPr>
            <a:r>
              <a:t/>
            </a:r>
            <a:endParaRPr sz="1800">
              <a:solidFill>
                <a:schemeClr val="dk2"/>
              </a:solidFill>
              <a:latin typeface="Dosis"/>
              <a:ea typeface="Dosis"/>
              <a:cs typeface="Dosis"/>
              <a:sym typeface="Dosis"/>
            </a:endParaRPr>
          </a:p>
          <a:p>
            <a:pPr indent="0" lvl="0" marL="0" rtl="0" algn="l">
              <a:spcBef>
                <a:spcPts val="0"/>
              </a:spcBef>
              <a:spcAft>
                <a:spcPts val="0"/>
              </a:spcAft>
              <a:buNone/>
            </a:pPr>
            <a:r>
              <a:t/>
            </a:r>
            <a:endParaRPr sz="1800">
              <a:solidFill>
                <a:schemeClr val="dk2"/>
              </a:solidFill>
              <a:latin typeface="Dosis"/>
              <a:ea typeface="Dosis"/>
              <a:cs typeface="Dosis"/>
              <a:sym typeface="Dosis"/>
            </a:endParaRPr>
          </a:p>
        </p:txBody>
      </p:sp>
      <p:pic>
        <p:nvPicPr>
          <p:cNvPr id="563" name="Google Shape;563;p75"/>
          <p:cNvPicPr preferRelativeResize="0"/>
          <p:nvPr/>
        </p:nvPicPr>
        <p:blipFill>
          <a:blip r:embed="rId3">
            <a:alphaModFix/>
          </a:blip>
          <a:stretch>
            <a:fillRect/>
          </a:stretch>
        </p:blipFill>
        <p:spPr>
          <a:xfrm>
            <a:off x="2202675" y="1481950"/>
            <a:ext cx="2461650" cy="1472899"/>
          </a:xfrm>
          <a:prstGeom prst="rect">
            <a:avLst/>
          </a:prstGeom>
          <a:noFill/>
          <a:ln>
            <a:noFill/>
          </a:ln>
        </p:spPr>
      </p:pic>
      <p:pic>
        <p:nvPicPr>
          <p:cNvPr id="564" name="Google Shape;564;p75"/>
          <p:cNvPicPr preferRelativeResize="0"/>
          <p:nvPr/>
        </p:nvPicPr>
        <p:blipFill>
          <a:blip r:embed="rId4">
            <a:alphaModFix/>
          </a:blip>
          <a:stretch>
            <a:fillRect/>
          </a:stretch>
        </p:blipFill>
        <p:spPr>
          <a:xfrm>
            <a:off x="1000825" y="1848438"/>
            <a:ext cx="1108000" cy="1106400"/>
          </a:xfrm>
          <a:prstGeom prst="rect">
            <a:avLst/>
          </a:prstGeom>
          <a:noFill/>
          <a:ln>
            <a:noFill/>
          </a:ln>
        </p:spPr>
      </p:pic>
      <p:pic>
        <p:nvPicPr>
          <p:cNvPr id="565" name="Google Shape;565;p75"/>
          <p:cNvPicPr preferRelativeResize="0"/>
          <p:nvPr/>
        </p:nvPicPr>
        <p:blipFill>
          <a:blip r:embed="rId5">
            <a:alphaModFix/>
          </a:blip>
          <a:stretch>
            <a:fillRect/>
          </a:stretch>
        </p:blipFill>
        <p:spPr>
          <a:xfrm>
            <a:off x="4758175" y="1418976"/>
            <a:ext cx="1914549" cy="1546258"/>
          </a:xfrm>
          <a:prstGeom prst="rect">
            <a:avLst/>
          </a:prstGeom>
          <a:noFill/>
          <a:ln>
            <a:noFill/>
          </a:ln>
        </p:spPr>
      </p:pic>
      <p:pic>
        <p:nvPicPr>
          <p:cNvPr id="566" name="Google Shape;566;p75"/>
          <p:cNvPicPr preferRelativeResize="0"/>
          <p:nvPr/>
        </p:nvPicPr>
        <p:blipFill>
          <a:blip r:embed="rId6">
            <a:alphaModFix/>
          </a:blip>
          <a:stretch>
            <a:fillRect/>
          </a:stretch>
        </p:blipFill>
        <p:spPr>
          <a:xfrm>
            <a:off x="6724147" y="1481951"/>
            <a:ext cx="1823228" cy="1472900"/>
          </a:xfrm>
          <a:prstGeom prst="rect">
            <a:avLst/>
          </a:prstGeom>
          <a:noFill/>
          <a:ln>
            <a:noFill/>
          </a:ln>
        </p:spPr>
      </p:pic>
      <p:pic>
        <p:nvPicPr>
          <p:cNvPr id="567" name="Google Shape;567;p75"/>
          <p:cNvPicPr preferRelativeResize="0"/>
          <p:nvPr/>
        </p:nvPicPr>
        <p:blipFill>
          <a:blip r:embed="rId7">
            <a:alphaModFix/>
          </a:blip>
          <a:stretch>
            <a:fillRect/>
          </a:stretch>
        </p:blipFill>
        <p:spPr>
          <a:xfrm>
            <a:off x="1754188" y="3709825"/>
            <a:ext cx="5635626" cy="471484"/>
          </a:xfrm>
          <a:prstGeom prst="rect">
            <a:avLst/>
          </a:prstGeom>
          <a:noFill/>
          <a:ln>
            <a:noFill/>
          </a:ln>
        </p:spPr>
      </p:pic>
      <p:sp>
        <p:nvSpPr>
          <p:cNvPr id="568" name="Google Shape;568;p75"/>
          <p:cNvSpPr txBox="1"/>
          <p:nvPr/>
        </p:nvSpPr>
        <p:spPr>
          <a:xfrm>
            <a:off x="959675" y="3842600"/>
            <a:ext cx="1615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000">
                <a:latin typeface="Dosis"/>
                <a:ea typeface="Dosis"/>
                <a:cs typeface="Dosis"/>
                <a:sym typeface="Dosis"/>
              </a:rPr>
              <a:t>Original states</a:t>
            </a:r>
            <a:endParaRPr sz="1000">
              <a:latin typeface="Dosis"/>
              <a:ea typeface="Dosis"/>
              <a:cs typeface="Dosis"/>
              <a:sym typeface="Dosis"/>
            </a:endParaRPr>
          </a:p>
        </p:txBody>
      </p:sp>
      <p:sp>
        <p:nvSpPr>
          <p:cNvPr id="569" name="Google Shape;569;p75"/>
          <p:cNvSpPr txBox="1"/>
          <p:nvPr/>
        </p:nvSpPr>
        <p:spPr>
          <a:xfrm>
            <a:off x="836225" y="3668675"/>
            <a:ext cx="1615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000">
                <a:latin typeface="Dosis"/>
                <a:ea typeface="Dosis"/>
                <a:cs typeface="Dosis"/>
                <a:sym typeface="Dosis"/>
              </a:rPr>
              <a:t>Aggregated</a:t>
            </a:r>
            <a:r>
              <a:rPr lang="pl" sz="1000">
                <a:latin typeface="Dosis"/>
                <a:ea typeface="Dosis"/>
                <a:cs typeface="Dosis"/>
                <a:sym typeface="Dosis"/>
              </a:rPr>
              <a:t>states</a:t>
            </a:r>
            <a:endParaRPr sz="1000">
              <a:latin typeface="Dosis"/>
              <a:ea typeface="Dosis"/>
              <a:cs typeface="Dosis"/>
              <a:sym typeface="Dosi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Q-Learning - </a:t>
            </a:r>
            <a:r>
              <a:rPr lang="pl"/>
              <a:t>Approximation, Deep RL </a:t>
            </a:r>
            <a:endParaRPr/>
          </a:p>
        </p:txBody>
      </p:sp>
      <p:sp>
        <p:nvSpPr>
          <p:cNvPr id="575" name="Google Shape;575;p76"/>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l"/>
              <a:t>Since it’s practically feature engineering - a much better solution is to instead use approximation</a:t>
            </a:r>
            <a:endParaRPr/>
          </a:p>
          <a:p>
            <a:pPr indent="-342900" lvl="0" marL="457200" rtl="0" algn="l">
              <a:spcBef>
                <a:spcPts val="0"/>
              </a:spcBef>
              <a:spcAft>
                <a:spcPts val="0"/>
              </a:spcAft>
              <a:buSzPts val="1800"/>
              <a:buChar char="●"/>
            </a:pPr>
            <a:r>
              <a:rPr lang="pl"/>
              <a:t>We can approximate v</a:t>
            </a:r>
            <a:r>
              <a:rPr b="1" baseline="-25000" lang="pl" sz="1600"/>
              <a:t>𝜋</a:t>
            </a:r>
            <a:r>
              <a:rPr lang="pl"/>
              <a:t>(s) or q</a:t>
            </a:r>
            <a:r>
              <a:rPr b="1" baseline="-25000" lang="pl" sz="1600"/>
              <a:t>𝜋</a:t>
            </a:r>
            <a:r>
              <a:rPr lang="pl"/>
              <a:t>(s,a) with a function approximator - e.g. linear function or a neural network.</a:t>
            </a:r>
            <a:endParaRPr/>
          </a:p>
          <a:p>
            <a:pPr indent="0" lvl="0" marL="0" rtl="0" algn="l">
              <a:spcBef>
                <a:spcPts val="1200"/>
              </a:spcBef>
              <a:spcAft>
                <a:spcPts val="0"/>
              </a:spcAft>
              <a:buNone/>
            </a:pPr>
            <a:r>
              <a:rPr lang="pl"/>
              <a:t>					v</a:t>
            </a:r>
            <a:r>
              <a:rPr baseline="-25000" lang="pl"/>
              <a:t>w</a:t>
            </a:r>
            <a:r>
              <a:rPr lang="pl"/>
              <a:t>(s) = v̂(s; w) ≈ v</a:t>
            </a:r>
            <a:r>
              <a:rPr b="1" baseline="-25000" lang="pl" sz="1600"/>
              <a:t>𝜋</a:t>
            </a:r>
            <a:r>
              <a:rPr lang="pl"/>
              <a:t>(s)</a:t>
            </a:r>
            <a:endParaRPr/>
          </a:p>
          <a:p>
            <a:pPr indent="0" lvl="0" marL="0" rtl="0" algn="l">
              <a:spcBef>
                <a:spcPts val="1200"/>
              </a:spcBef>
              <a:spcAft>
                <a:spcPts val="0"/>
              </a:spcAft>
              <a:buNone/>
            </a:pPr>
            <a:r>
              <a:rPr lang="pl"/>
              <a:t>					q</a:t>
            </a:r>
            <a:r>
              <a:rPr baseline="-25000" lang="pl"/>
              <a:t>w</a:t>
            </a:r>
            <a:r>
              <a:rPr lang="pl"/>
              <a:t>(s,a) = q̂(s,a; w) ≈ q</a:t>
            </a:r>
            <a:r>
              <a:rPr b="1" baseline="-25000" lang="pl" sz="1600"/>
              <a:t>𝜋</a:t>
            </a:r>
            <a:r>
              <a:rPr lang="pl"/>
              <a:t>(s,a)</a:t>
            </a:r>
            <a:endParaRPr/>
          </a:p>
          <a:p>
            <a:pPr indent="-342900" lvl="0" marL="457200" rtl="0" algn="l">
              <a:spcBef>
                <a:spcPts val="1200"/>
              </a:spcBef>
              <a:spcAft>
                <a:spcPts val="0"/>
              </a:spcAft>
              <a:buSzPts val="1800"/>
              <a:buChar char="●"/>
            </a:pPr>
            <a:r>
              <a:rPr lang="pl"/>
              <a:t>But what should the loss function be?</a:t>
            </a:r>
            <a:endParaRPr/>
          </a:p>
          <a:p>
            <a:pPr indent="0" lvl="0" marL="0" rtl="0" algn="l">
              <a:spcBef>
                <a:spcPts val="1200"/>
              </a:spcBef>
              <a:spcAft>
                <a:spcPts val="1200"/>
              </a:spcAft>
              <a:buNone/>
            </a:pPr>
            <a:r>
              <a:rPr lang="pl"/>
              <a:t>					w = w + α (v</a:t>
            </a:r>
            <a:r>
              <a:rPr b="1" baseline="-25000" lang="pl" sz="1600"/>
              <a:t>𝜋</a:t>
            </a:r>
            <a:r>
              <a:rPr lang="pl"/>
              <a:t>(s) -  v̂(s; w)) ∇v̂(s; w)</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Q-Learning - </a:t>
            </a:r>
            <a:r>
              <a:rPr lang="pl"/>
              <a:t>Approximation, Deep RL </a:t>
            </a:r>
            <a:endParaRPr/>
          </a:p>
        </p:txBody>
      </p:sp>
      <p:sp>
        <p:nvSpPr>
          <p:cNvPr id="581" name="Google Shape;581;p77"/>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l"/>
              <a:t>But what should the loss function be?</a:t>
            </a:r>
            <a:endParaRPr/>
          </a:p>
          <a:p>
            <a:pPr indent="0" lvl="0" marL="0" rtl="0" algn="l">
              <a:spcBef>
                <a:spcPts val="1200"/>
              </a:spcBef>
              <a:spcAft>
                <a:spcPts val="0"/>
              </a:spcAft>
              <a:buNone/>
            </a:pPr>
            <a:r>
              <a:rPr lang="pl"/>
              <a:t>					w = w + α (v</a:t>
            </a:r>
            <a:r>
              <a:rPr b="1" baseline="-25000" lang="pl" sz="1600"/>
              <a:t>𝜋</a:t>
            </a:r>
            <a:r>
              <a:rPr lang="pl"/>
              <a:t>(s) -  v̂(s; w)) ∇v̂(s; w)</a:t>
            </a:r>
            <a:endParaRPr/>
          </a:p>
          <a:p>
            <a:pPr indent="-342900" lvl="0" marL="457200" rtl="0" algn="l">
              <a:spcBef>
                <a:spcPts val="1200"/>
              </a:spcBef>
              <a:spcAft>
                <a:spcPts val="0"/>
              </a:spcAft>
              <a:buSzPts val="1800"/>
              <a:buChar char="●"/>
            </a:pPr>
            <a:r>
              <a:rPr lang="pl"/>
              <a:t>Don’t have access to </a:t>
            </a:r>
            <a:r>
              <a:rPr lang="pl"/>
              <a:t>v</a:t>
            </a:r>
            <a:r>
              <a:rPr b="1" baseline="-25000" lang="pl" sz="1600"/>
              <a:t>𝜋</a:t>
            </a:r>
            <a:r>
              <a:rPr lang="pl"/>
              <a:t>(s)</a:t>
            </a:r>
            <a:r>
              <a:rPr lang="pl"/>
              <a:t>, but if we look back at TD-Learning:</a:t>
            </a:r>
            <a:endParaRPr/>
          </a:p>
          <a:p>
            <a:pPr indent="0" lvl="0" marL="0" rtl="0" algn="l">
              <a:spcBef>
                <a:spcPts val="1200"/>
              </a:spcBef>
              <a:spcAft>
                <a:spcPts val="0"/>
              </a:spcAft>
              <a:buNone/>
            </a:pPr>
            <a:r>
              <a:rPr lang="pl"/>
              <a:t>					V(s</a:t>
            </a:r>
            <a:r>
              <a:rPr baseline="-25000" lang="pl"/>
              <a:t>t</a:t>
            </a:r>
            <a:r>
              <a:rPr lang="pl"/>
              <a:t>) = V(s</a:t>
            </a:r>
            <a:r>
              <a:rPr baseline="-25000" lang="pl"/>
              <a:t>t</a:t>
            </a:r>
            <a:r>
              <a:rPr lang="pl"/>
              <a:t>) + α [</a:t>
            </a:r>
            <a:r>
              <a:rPr b="1" lang="pl"/>
              <a:t>R</a:t>
            </a:r>
            <a:r>
              <a:rPr b="1" baseline="-25000" lang="pl"/>
              <a:t>t+1</a:t>
            </a:r>
            <a:r>
              <a:rPr b="1" lang="pl"/>
              <a:t>+ </a:t>
            </a:r>
            <a:r>
              <a:rPr b="1" lang="pl">
                <a:highlight>
                  <a:srgbClr val="FFFFFF"/>
                </a:highlight>
              </a:rPr>
              <a:t>γ</a:t>
            </a:r>
            <a:r>
              <a:rPr b="1" lang="pl"/>
              <a:t>V(s</a:t>
            </a:r>
            <a:r>
              <a:rPr b="1" baseline="-25000" lang="pl"/>
              <a:t>t+1</a:t>
            </a:r>
            <a:r>
              <a:rPr b="1" lang="pl"/>
              <a:t>)</a:t>
            </a:r>
            <a:r>
              <a:rPr lang="pl"/>
              <a:t> - V(s</a:t>
            </a:r>
            <a:r>
              <a:rPr baseline="-25000" lang="pl"/>
              <a:t>t</a:t>
            </a:r>
            <a:r>
              <a:rPr lang="pl"/>
              <a:t>)]</a:t>
            </a:r>
            <a:endParaRPr/>
          </a:p>
          <a:p>
            <a:pPr indent="-342900" lvl="0" marL="457200" rtl="0" algn="l">
              <a:spcBef>
                <a:spcPts val="1200"/>
              </a:spcBef>
              <a:spcAft>
                <a:spcPts val="0"/>
              </a:spcAft>
              <a:buSzPts val="1800"/>
              <a:buChar char="●"/>
            </a:pPr>
            <a:r>
              <a:rPr lang="pl"/>
              <a:t>We can use the same methodology here</a:t>
            </a:r>
            <a:endParaRPr/>
          </a:p>
          <a:p>
            <a:pPr indent="457200" lvl="0" marL="1828800" rtl="0" algn="l">
              <a:spcBef>
                <a:spcPts val="1200"/>
              </a:spcBef>
              <a:spcAft>
                <a:spcPts val="1200"/>
              </a:spcAft>
              <a:buNone/>
            </a:pPr>
            <a:r>
              <a:rPr lang="pl"/>
              <a:t>w = w + α (</a:t>
            </a:r>
            <a:r>
              <a:rPr b="1" lang="pl"/>
              <a:t>R</a:t>
            </a:r>
            <a:r>
              <a:rPr b="1" baseline="-25000" lang="pl"/>
              <a:t>t+1</a:t>
            </a:r>
            <a:r>
              <a:rPr b="1" lang="pl"/>
              <a:t>+ </a:t>
            </a:r>
            <a:r>
              <a:rPr b="1" lang="pl">
                <a:highlight>
                  <a:srgbClr val="FFFFFF"/>
                </a:highlight>
              </a:rPr>
              <a:t>γ</a:t>
            </a:r>
            <a:r>
              <a:rPr b="1" lang="pl"/>
              <a:t>v̂(s</a:t>
            </a:r>
            <a:r>
              <a:rPr b="1" baseline="-25000" lang="pl"/>
              <a:t>t+1</a:t>
            </a:r>
            <a:r>
              <a:rPr b="1" lang="pl"/>
              <a:t>)</a:t>
            </a:r>
            <a:r>
              <a:rPr lang="pl"/>
              <a:t> -  v̂(s</a:t>
            </a:r>
            <a:r>
              <a:rPr baseline="-25000" lang="pl"/>
              <a:t>t</a:t>
            </a:r>
            <a:r>
              <a:rPr lang="pl"/>
              <a:t>; w)) ∇v̂(s</a:t>
            </a:r>
            <a:r>
              <a:rPr baseline="-25000" lang="pl"/>
              <a:t>t</a:t>
            </a:r>
            <a:r>
              <a:rPr lang="pl"/>
              <a:t>; w)</a:t>
            </a:r>
            <a:r>
              <a:rPr lang="pl"/>
              <a: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Q-Learning - Approximation, Deep RL </a:t>
            </a:r>
            <a:endParaRPr/>
          </a:p>
        </p:txBody>
      </p:sp>
      <p:pic>
        <p:nvPicPr>
          <p:cNvPr id="587" name="Google Shape;587;p78"/>
          <p:cNvPicPr preferRelativeResize="0"/>
          <p:nvPr/>
        </p:nvPicPr>
        <p:blipFill>
          <a:blip r:embed="rId3">
            <a:alphaModFix/>
          </a:blip>
          <a:stretch>
            <a:fillRect/>
          </a:stretch>
        </p:blipFill>
        <p:spPr>
          <a:xfrm>
            <a:off x="4188050" y="1098175"/>
            <a:ext cx="4720501" cy="1319276"/>
          </a:xfrm>
          <a:prstGeom prst="rect">
            <a:avLst/>
          </a:prstGeom>
          <a:noFill/>
          <a:ln>
            <a:noFill/>
          </a:ln>
        </p:spPr>
      </p:pic>
      <p:sp>
        <p:nvSpPr>
          <p:cNvPr id="588" name="Google Shape;588;p78"/>
          <p:cNvSpPr txBox="1"/>
          <p:nvPr>
            <p:ph idx="4294967295" type="body"/>
          </p:nvPr>
        </p:nvSpPr>
        <p:spPr>
          <a:xfrm>
            <a:off x="311700" y="1229875"/>
            <a:ext cx="8257500" cy="607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l"/>
              <a:t>This is exactly what DQN does.</a:t>
            </a:r>
            <a:endParaRPr/>
          </a:p>
        </p:txBody>
      </p:sp>
      <p:sp>
        <p:nvSpPr>
          <p:cNvPr id="589" name="Google Shape;589;p78"/>
          <p:cNvSpPr txBox="1"/>
          <p:nvPr/>
        </p:nvSpPr>
        <p:spPr>
          <a:xfrm>
            <a:off x="2368575" y="4649725"/>
            <a:ext cx="134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100" u="sng">
                <a:solidFill>
                  <a:schemeClr val="hlink"/>
                </a:solidFill>
                <a:latin typeface="Dosis"/>
                <a:ea typeface="Dosis"/>
                <a:cs typeface="Dosis"/>
                <a:sym typeface="Dosis"/>
                <a:hlinkClick r:id="rId4"/>
              </a:rPr>
              <a:t>DeepMind Atari DQN</a:t>
            </a:r>
            <a:endParaRPr sz="1100">
              <a:latin typeface="Dosis"/>
              <a:ea typeface="Dosis"/>
              <a:cs typeface="Dosis"/>
              <a:sym typeface="Dosis"/>
            </a:endParaRPr>
          </a:p>
        </p:txBody>
      </p:sp>
      <p:pic>
        <p:nvPicPr>
          <p:cNvPr id="590" name="Google Shape;590;p78"/>
          <p:cNvPicPr preferRelativeResize="0"/>
          <p:nvPr/>
        </p:nvPicPr>
        <p:blipFill>
          <a:blip r:embed="rId5">
            <a:alphaModFix/>
          </a:blip>
          <a:stretch>
            <a:fillRect/>
          </a:stretch>
        </p:blipFill>
        <p:spPr>
          <a:xfrm>
            <a:off x="1038425" y="2497825"/>
            <a:ext cx="1803450" cy="2151900"/>
          </a:xfrm>
          <a:prstGeom prst="rect">
            <a:avLst/>
          </a:prstGeom>
          <a:noFill/>
          <a:ln>
            <a:noFill/>
          </a:ln>
        </p:spPr>
      </p:pic>
      <p:pic>
        <p:nvPicPr>
          <p:cNvPr id="591" name="Google Shape;591;p78"/>
          <p:cNvPicPr preferRelativeResize="0"/>
          <p:nvPr/>
        </p:nvPicPr>
        <p:blipFill>
          <a:blip r:embed="rId6">
            <a:alphaModFix/>
          </a:blip>
          <a:stretch>
            <a:fillRect/>
          </a:stretch>
        </p:blipFill>
        <p:spPr>
          <a:xfrm>
            <a:off x="2973675" y="2497825"/>
            <a:ext cx="1536192" cy="2151900"/>
          </a:xfrm>
          <a:prstGeom prst="rect">
            <a:avLst/>
          </a:prstGeom>
          <a:noFill/>
          <a:ln>
            <a:noFill/>
          </a:ln>
        </p:spPr>
      </p:pic>
      <p:sp>
        <p:nvSpPr>
          <p:cNvPr id="592" name="Google Shape;592;p78"/>
          <p:cNvSpPr txBox="1"/>
          <p:nvPr/>
        </p:nvSpPr>
        <p:spPr>
          <a:xfrm>
            <a:off x="4869800" y="2887900"/>
            <a:ext cx="3699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Dosis"/>
                <a:ea typeface="Dosis"/>
                <a:cs typeface="Dosis"/>
                <a:sym typeface="Dosis"/>
              </a:rPr>
              <a:t>+ few simple trick:</a:t>
            </a:r>
            <a:endParaRPr>
              <a:latin typeface="Dosis"/>
              <a:ea typeface="Dosis"/>
              <a:cs typeface="Dosis"/>
              <a:sym typeface="Dosis"/>
            </a:endParaRPr>
          </a:p>
          <a:p>
            <a:pPr indent="-317500" lvl="0" marL="457200" rtl="0" algn="l">
              <a:spcBef>
                <a:spcPts val="0"/>
              </a:spcBef>
              <a:spcAft>
                <a:spcPts val="0"/>
              </a:spcAft>
              <a:buSzPts val="1400"/>
              <a:buFont typeface="Dosis"/>
              <a:buChar char="●"/>
            </a:pPr>
            <a:r>
              <a:rPr lang="pl">
                <a:latin typeface="Dosis"/>
                <a:ea typeface="Dosis"/>
                <a:cs typeface="Dosis"/>
                <a:sym typeface="Dosis"/>
              </a:rPr>
              <a:t>Skipping frames</a:t>
            </a:r>
            <a:endParaRPr>
              <a:latin typeface="Dosis"/>
              <a:ea typeface="Dosis"/>
              <a:cs typeface="Dosis"/>
              <a:sym typeface="Dosis"/>
            </a:endParaRPr>
          </a:p>
          <a:p>
            <a:pPr indent="-317500" lvl="0" marL="457200" rtl="0" algn="l">
              <a:spcBef>
                <a:spcPts val="0"/>
              </a:spcBef>
              <a:spcAft>
                <a:spcPts val="0"/>
              </a:spcAft>
              <a:buSzPts val="1400"/>
              <a:buFont typeface="Dosis"/>
              <a:buChar char="●"/>
            </a:pPr>
            <a:r>
              <a:rPr lang="pl">
                <a:latin typeface="Dosis"/>
                <a:ea typeface="Dosis"/>
                <a:cs typeface="Dosis"/>
                <a:sym typeface="Dosis"/>
              </a:rPr>
              <a:t>Experience replay</a:t>
            </a:r>
            <a:endParaRPr>
              <a:latin typeface="Dosis"/>
              <a:ea typeface="Dosis"/>
              <a:cs typeface="Dosis"/>
              <a:sym typeface="Dosis"/>
            </a:endParaRPr>
          </a:p>
          <a:p>
            <a:pPr indent="-317500" lvl="0" marL="457200" rtl="0" algn="l">
              <a:spcBef>
                <a:spcPts val="0"/>
              </a:spcBef>
              <a:spcAft>
                <a:spcPts val="0"/>
              </a:spcAft>
              <a:buSzPts val="1400"/>
              <a:buFont typeface="Dosis"/>
              <a:buChar char="●"/>
            </a:pPr>
            <a:r>
              <a:rPr lang="pl">
                <a:latin typeface="Dosis"/>
                <a:ea typeface="Dosis"/>
                <a:cs typeface="Dosis"/>
                <a:sym typeface="Dosis"/>
              </a:rPr>
              <a:t>Reward clipping</a:t>
            </a:r>
            <a:endParaRPr>
              <a:latin typeface="Dosis"/>
              <a:ea typeface="Dosis"/>
              <a:cs typeface="Dosis"/>
              <a:sym typeface="Dosis"/>
            </a:endParaRPr>
          </a:p>
          <a:p>
            <a:pPr indent="-317500" lvl="0" marL="457200" rtl="0" algn="l">
              <a:spcBef>
                <a:spcPts val="0"/>
              </a:spcBef>
              <a:spcAft>
                <a:spcPts val="0"/>
              </a:spcAft>
              <a:buSzPts val="1400"/>
              <a:buFont typeface="Dosis"/>
              <a:buChar char="●"/>
            </a:pPr>
            <a:r>
              <a:rPr lang="pl">
                <a:latin typeface="Dosis"/>
                <a:ea typeface="Dosis"/>
                <a:cs typeface="Dosis"/>
                <a:sym typeface="Dosis"/>
              </a:rPr>
              <a:t>Fixed target network</a:t>
            </a:r>
            <a:endParaRPr>
              <a:latin typeface="Dosis"/>
              <a:ea typeface="Dosis"/>
              <a:cs typeface="Dosis"/>
              <a:sym typeface="Dosis"/>
            </a:endParaRPr>
          </a:p>
          <a:p>
            <a:pPr indent="0" lvl="0" marL="914400" rtl="0" algn="l">
              <a:spcBef>
                <a:spcPts val="0"/>
              </a:spcBef>
              <a:spcAft>
                <a:spcPts val="0"/>
              </a:spcAft>
              <a:buNone/>
            </a:pPr>
            <a:r>
              <a:t/>
            </a:r>
            <a:endParaRPr>
              <a:latin typeface="Dosis"/>
              <a:ea typeface="Dosis"/>
              <a:cs typeface="Dosis"/>
              <a:sym typeface="Dosi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9"/>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l"/>
              <a:t>Policy Gradient Methods</a:t>
            </a:r>
            <a:endParaRPr/>
          </a:p>
        </p:txBody>
      </p:sp>
      <p:sp>
        <p:nvSpPr>
          <p:cNvPr id="598" name="Google Shape;598;p7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pl"/>
              <a:t>Learning the policy directly</a:t>
            </a:r>
            <a:endParaRPr/>
          </a:p>
        </p:txBody>
      </p:sp>
      <p:pic>
        <p:nvPicPr>
          <p:cNvPr id="599" name="Google Shape;599;p79"/>
          <p:cNvPicPr preferRelativeResize="0"/>
          <p:nvPr/>
        </p:nvPicPr>
        <p:blipFill>
          <a:blip r:embed="rId3">
            <a:alphaModFix/>
          </a:blip>
          <a:stretch>
            <a:fillRect/>
          </a:stretch>
        </p:blipFill>
        <p:spPr>
          <a:xfrm>
            <a:off x="5003788" y="3056213"/>
            <a:ext cx="3746113" cy="1689887"/>
          </a:xfrm>
          <a:prstGeom prst="rect">
            <a:avLst/>
          </a:prstGeom>
          <a:noFill/>
          <a:ln>
            <a:noFill/>
          </a:ln>
        </p:spPr>
      </p:pic>
      <p:sp>
        <p:nvSpPr>
          <p:cNvPr id="600" name="Google Shape;600;p79"/>
          <p:cNvSpPr txBox="1"/>
          <p:nvPr/>
        </p:nvSpPr>
        <p:spPr>
          <a:xfrm>
            <a:off x="5030350" y="4649725"/>
            <a:ext cx="3693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u="sng">
                <a:solidFill>
                  <a:schemeClr val="hlink"/>
                </a:solidFill>
                <a:latin typeface="Dosis"/>
                <a:ea typeface="Dosis"/>
                <a:cs typeface="Dosis"/>
                <a:sym typeface="Dosis"/>
                <a:hlinkClick r:id="rId4"/>
              </a:rPr>
              <a:t>Introduction to Reinforcement Learning Policy Gradient</a:t>
            </a:r>
            <a:endParaRPr sz="1100">
              <a:latin typeface="Dosis"/>
              <a:ea typeface="Dosis"/>
              <a:cs typeface="Dosis"/>
              <a:sym typeface="Dosi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Policy Gradient Methods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06" name="Google Shape;606;p80"/>
          <p:cNvSpPr txBox="1"/>
          <p:nvPr>
            <p:ph idx="1" type="body"/>
          </p:nvPr>
        </p:nvSpPr>
        <p:spPr>
          <a:xfrm>
            <a:off x="311700" y="1229875"/>
            <a:ext cx="8257500" cy="3196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l" sz="1800"/>
              <a:t>What if instead of training a neural network to predict state values, we predict actions directly instead?</a:t>
            </a:r>
            <a:endParaRPr sz="1800"/>
          </a:p>
          <a:p>
            <a:pPr indent="-342900" lvl="0" marL="457200" rtl="0" algn="l">
              <a:spcBef>
                <a:spcPts val="0"/>
              </a:spcBef>
              <a:spcAft>
                <a:spcPts val="0"/>
              </a:spcAft>
              <a:buSzPts val="1800"/>
              <a:buChar char="●"/>
            </a:pPr>
            <a:r>
              <a:rPr lang="pl" sz="1800"/>
              <a:t>Policy Gradient methods seek to learn </a:t>
            </a:r>
            <a:r>
              <a:rPr lang="pl" sz="1800"/>
              <a:t>𝜋(a</a:t>
            </a:r>
            <a:r>
              <a:rPr baseline="-25000" lang="pl" sz="1800"/>
              <a:t>t</a:t>
            </a:r>
            <a:r>
              <a:rPr lang="pl" sz="1800"/>
              <a:t> | s</a:t>
            </a:r>
            <a:r>
              <a:rPr baseline="-25000" lang="pl" sz="1800"/>
              <a:t>t</a:t>
            </a:r>
            <a:r>
              <a:rPr lang="pl" sz="1800"/>
              <a:t>) directly, omitting value functions.</a:t>
            </a:r>
            <a:endParaRPr sz="1800"/>
          </a:p>
          <a:p>
            <a:pPr indent="0" lvl="0" marL="0" rtl="0" algn="l">
              <a:spcBef>
                <a:spcPts val="1200"/>
              </a:spcBef>
              <a:spcAft>
                <a:spcPts val="1200"/>
              </a:spcAft>
              <a:buNone/>
            </a:pPr>
            <a:r>
              <a:t/>
            </a:r>
            <a:endParaRPr sz="1800"/>
          </a:p>
        </p:txBody>
      </p:sp>
      <p:pic>
        <p:nvPicPr>
          <p:cNvPr id="607" name="Google Shape;607;p80"/>
          <p:cNvPicPr preferRelativeResize="0"/>
          <p:nvPr/>
        </p:nvPicPr>
        <p:blipFill>
          <a:blip r:embed="rId3">
            <a:alphaModFix/>
          </a:blip>
          <a:stretch>
            <a:fillRect/>
          </a:stretch>
        </p:blipFill>
        <p:spPr>
          <a:xfrm>
            <a:off x="2683110" y="2930350"/>
            <a:ext cx="3777775" cy="1689450"/>
          </a:xfrm>
          <a:prstGeom prst="rect">
            <a:avLst/>
          </a:prstGeom>
          <a:noFill/>
          <a:ln>
            <a:noFill/>
          </a:ln>
        </p:spPr>
      </p:pic>
      <p:sp>
        <p:nvSpPr>
          <p:cNvPr id="608" name="Google Shape;608;p80"/>
          <p:cNvSpPr txBox="1"/>
          <p:nvPr/>
        </p:nvSpPr>
        <p:spPr>
          <a:xfrm>
            <a:off x="2836050" y="4690500"/>
            <a:ext cx="3208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u="sng">
                <a:solidFill>
                  <a:schemeClr val="hlink"/>
                </a:solidFill>
                <a:latin typeface="Dosis"/>
                <a:ea typeface="Dosis"/>
                <a:cs typeface="Dosis"/>
                <a:sym typeface="Dosis"/>
                <a:hlinkClick r:id="rId4"/>
              </a:rPr>
              <a:t>Deep Reinforcement Learning: Pong from Pixels</a:t>
            </a:r>
            <a:endParaRPr sz="1100">
              <a:latin typeface="Dosis"/>
              <a:ea typeface="Dosis"/>
              <a:cs typeface="Dosis"/>
              <a:sym typeface="Dosi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Policy Gradient Methods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14" name="Google Shape;614;p81"/>
          <p:cNvSpPr txBox="1"/>
          <p:nvPr>
            <p:ph idx="1" type="body"/>
          </p:nvPr>
        </p:nvSpPr>
        <p:spPr>
          <a:xfrm>
            <a:off x="311700" y="1229875"/>
            <a:ext cx="8257500" cy="3196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pl" sz="1600"/>
              <a:t>Objective: Learn weights θ for </a:t>
            </a:r>
            <a:r>
              <a:rPr lang="pl" sz="1600"/>
              <a:t>𝜋(a | s,θ) = P(A</a:t>
            </a:r>
            <a:r>
              <a:rPr baseline="-25000" lang="pl" sz="1600"/>
              <a:t>t</a:t>
            </a:r>
            <a:r>
              <a:rPr lang="pl" sz="1600"/>
              <a:t>=a | S</a:t>
            </a:r>
            <a:r>
              <a:rPr baseline="-25000" lang="pl" sz="1600"/>
              <a:t>t</a:t>
            </a:r>
            <a:r>
              <a:rPr lang="pl" sz="1600"/>
              <a:t>=s, θ</a:t>
            </a:r>
            <a:r>
              <a:rPr baseline="-25000" lang="pl" sz="1600"/>
              <a:t>t</a:t>
            </a:r>
            <a:r>
              <a:rPr lang="pl" sz="1600"/>
              <a:t>=θ)</a:t>
            </a:r>
            <a:endParaRPr sz="1600"/>
          </a:p>
          <a:p>
            <a:pPr indent="-330200" lvl="0" marL="457200" rtl="0" algn="l">
              <a:spcBef>
                <a:spcPts val="0"/>
              </a:spcBef>
              <a:spcAft>
                <a:spcPts val="0"/>
              </a:spcAft>
              <a:buSzPts val="1600"/>
              <a:buChar char="●"/>
            </a:pPr>
            <a:r>
              <a:rPr lang="pl" sz="1600"/>
              <a:t>Gradient ascent: θ</a:t>
            </a:r>
            <a:r>
              <a:rPr baseline="-25000" lang="pl" sz="1600"/>
              <a:t>t+1</a:t>
            </a:r>
            <a:r>
              <a:rPr lang="pl" sz="1600"/>
              <a:t> = θ</a:t>
            </a:r>
            <a:r>
              <a:rPr baseline="-25000" lang="pl" sz="1600"/>
              <a:t>t</a:t>
            </a:r>
            <a:r>
              <a:rPr lang="pl" sz="1600"/>
              <a:t> + α ∇ J(θ</a:t>
            </a:r>
            <a:r>
              <a:rPr baseline="-25000" lang="pl" sz="1600"/>
              <a:t>t</a:t>
            </a:r>
            <a:r>
              <a:rPr lang="pl" sz="1600"/>
              <a:t>)</a:t>
            </a:r>
            <a:endParaRPr sz="1600"/>
          </a:p>
          <a:p>
            <a:pPr indent="-330200" lvl="0" marL="457200" rtl="0" algn="l">
              <a:spcBef>
                <a:spcPts val="0"/>
              </a:spcBef>
              <a:spcAft>
                <a:spcPts val="0"/>
              </a:spcAft>
              <a:buSzPts val="1600"/>
              <a:buChar char="●"/>
            </a:pPr>
            <a:r>
              <a:rPr lang="pl" sz="1600"/>
              <a:t>J - the objective function, in RL is maximizing the return</a:t>
            </a:r>
            <a:endParaRPr sz="1600"/>
          </a:p>
          <a:p>
            <a:pPr indent="-330200" lvl="0" marL="457200" rtl="0" algn="l">
              <a:spcBef>
                <a:spcPts val="0"/>
              </a:spcBef>
              <a:spcAft>
                <a:spcPts val="0"/>
              </a:spcAft>
              <a:buSzPts val="1600"/>
              <a:buChar char="●"/>
            </a:pPr>
            <a:r>
              <a:rPr b="1" lang="pl" sz="1600"/>
              <a:t>REINFORCE </a:t>
            </a:r>
            <a:r>
              <a:rPr lang="pl" sz="1600"/>
              <a:t>- Uses Monte Carlo approach as before, play out episodes and average the returns.</a:t>
            </a:r>
            <a:endParaRPr sz="1600"/>
          </a:p>
        </p:txBody>
      </p:sp>
      <p:pic>
        <p:nvPicPr>
          <p:cNvPr descr="Trained for ~8000 episodes, each episode = ~30 games. Updates were done in batches of 10 episodes, so ~800 updates total. Policy network is a 2-layer neural net connected to raw pixels, with 200 hidden units. Trained with RMSProp and learning rate 1e-4. The final agent does not beat the hard-coded AI consistently, but holds its own. Should be trained longer, with ConvNets, and on GPU.&#10;&#10;This is ATARI 2600 Pong version, using OpenAI Gym." id="615" name="Google Shape;615;p81" title="Pong AI with Policy Gradients">
            <a:hlinkClick r:id="rId3"/>
          </p:cNvPr>
          <p:cNvPicPr preferRelativeResize="0"/>
          <p:nvPr/>
        </p:nvPicPr>
        <p:blipFill>
          <a:blip r:embed="rId4">
            <a:alphaModFix/>
          </a:blip>
          <a:stretch>
            <a:fillRect/>
          </a:stretch>
        </p:blipFill>
        <p:spPr>
          <a:xfrm>
            <a:off x="5504450" y="2609525"/>
            <a:ext cx="3064750" cy="2298575"/>
          </a:xfrm>
          <a:prstGeom prst="rect">
            <a:avLst/>
          </a:prstGeom>
          <a:noFill/>
          <a:ln>
            <a:noFill/>
          </a:ln>
        </p:spPr>
      </p:pic>
      <p:pic>
        <p:nvPicPr>
          <p:cNvPr id="616" name="Google Shape;616;p81"/>
          <p:cNvPicPr preferRelativeResize="0"/>
          <p:nvPr/>
        </p:nvPicPr>
        <p:blipFill>
          <a:blip r:embed="rId5">
            <a:alphaModFix/>
          </a:blip>
          <a:stretch>
            <a:fillRect/>
          </a:stretch>
        </p:blipFill>
        <p:spPr>
          <a:xfrm>
            <a:off x="180700" y="2780375"/>
            <a:ext cx="4991125" cy="938000"/>
          </a:xfrm>
          <a:prstGeom prst="rect">
            <a:avLst/>
          </a:prstGeom>
          <a:noFill/>
          <a:ln>
            <a:noFill/>
          </a:ln>
        </p:spPr>
      </p:pic>
      <p:cxnSp>
        <p:nvCxnSpPr>
          <p:cNvPr id="617" name="Google Shape;617;p81"/>
          <p:cNvCxnSpPr>
            <a:endCxn id="616" idx="2"/>
          </p:cNvCxnSpPr>
          <p:nvPr/>
        </p:nvCxnSpPr>
        <p:spPr>
          <a:xfrm>
            <a:off x="1415663" y="3718375"/>
            <a:ext cx="1260600" cy="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The RL Framework</a:t>
            </a:r>
            <a:endParaRPr/>
          </a:p>
        </p:txBody>
      </p:sp>
      <p:pic>
        <p:nvPicPr>
          <p:cNvPr id="127" name="Google Shape;127;p19"/>
          <p:cNvPicPr preferRelativeResize="0"/>
          <p:nvPr/>
        </p:nvPicPr>
        <p:blipFill>
          <a:blip r:embed="rId3">
            <a:alphaModFix/>
          </a:blip>
          <a:stretch>
            <a:fillRect/>
          </a:stretch>
        </p:blipFill>
        <p:spPr>
          <a:xfrm>
            <a:off x="4670174" y="1730374"/>
            <a:ext cx="4192191" cy="1414209"/>
          </a:xfrm>
          <a:prstGeom prst="rect">
            <a:avLst/>
          </a:prstGeom>
          <a:noFill/>
          <a:ln>
            <a:noFill/>
          </a:ln>
        </p:spPr>
      </p:pic>
      <p:sp>
        <p:nvSpPr>
          <p:cNvPr id="128" name="Google Shape;128;p19"/>
          <p:cNvSpPr txBox="1"/>
          <p:nvPr/>
        </p:nvSpPr>
        <p:spPr>
          <a:xfrm>
            <a:off x="4658774" y="3334963"/>
            <a:ext cx="4215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pl" sz="1000" u="sng">
                <a:solidFill>
                  <a:schemeClr val="hlink"/>
                </a:solidFill>
                <a:latin typeface="Dosis"/>
                <a:ea typeface="Dosis"/>
                <a:cs typeface="Dosis"/>
                <a:sym typeface="Dosis"/>
                <a:hlinkClick r:id="rId4"/>
              </a:rPr>
              <a:t>http://incompleteideas.net/book/RLbook2020.pdf</a:t>
            </a:r>
            <a:endParaRPr i="1" sz="1000">
              <a:latin typeface="Dosis"/>
              <a:ea typeface="Dosis"/>
              <a:cs typeface="Dosis"/>
              <a:sym typeface="Dosis"/>
            </a:endParaRPr>
          </a:p>
        </p:txBody>
      </p:sp>
      <p:sp>
        <p:nvSpPr>
          <p:cNvPr id="129" name="Google Shape;129;p19"/>
          <p:cNvSpPr txBox="1"/>
          <p:nvPr>
            <p:ph idx="1" type="body"/>
          </p:nvPr>
        </p:nvSpPr>
        <p:spPr>
          <a:xfrm>
            <a:off x="351600" y="1229875"/>
            <a:ext cx="4307100" cy="31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At time step t:</a:t>
            </a:r>
            <a:endParaRPr/>
          </a:p>
          <a:p>
            <a:pPr indent="-342900" lvl="0" marL="457200" rtl="0" algn="l">
              <a:spcBef>
                <a:spcPts val="1200"/>
              </a:spcBef>
              <a:spcAft>
                <a:spcPts val="0"/>
              </a:spcAft>
              <a:buSzPts val="1800"/>
              <a:buChar char="●"/>
            </a:pPr>
            <a:r>
              <a:rPr lang="pl"/>
              <a:t>St - current state of the environment</a:t>
            </a:r>
            <a:endParaRPr/>
          </a:p>
          <a:p>
            <a:pPr indent="-342900" lvl="0" marL="457200" rtl="0" algn="l">
              <a:spcBef>
                <a:spcPts val="0"/>
              </a:spcBef>
              <a:spcAft>
                <a:spcPts val="0"/>
              </a:spcAft>
              <a:buSzPts val="1800"/>
              <a:buChar char="●"/>
            </a:pPr>
            <a:r>
              <a:rPr lang="pl"/>
              <a:t>Rt - reward given by the </a:t>
            </a:r>
            <a:r>
              <a:rPr lang="pl"/>
              <a:t>environment for the previous action</a:t>
            </a:r>
            <a:endParaRPr/>
          </a:p>
          <a:p>
            <a:pPr indent="-342900" lvl="0" marL="457200" rtl="0" algn="l">
              <a:spcBef>
                <a:spcPts val="0"/>
              </a:spcBef>
              <a:spcAft>
                <a:spcPts val="0"/>
              </a:spcAft>
              <a:buSzPts val="1800"/>
              <a:buChar char="●"/>
            </a:pPr>
            <a:r>
              <a:rPr lang="pl"/>
              <a:t>At - action taken by the agent based on St </a:t>
            </a:r>
            <a:r>
              <a:rPr b="1" lang="pl"/>
              <a:t>𝜋(a</a:t>
            </a:r>
            <a:r>
              <a:rPr b="1" baseline="-25000" lang="pl"/>
              <a:t>t</a:t>
            </a:r>
            <a:r>
              <a:rPr b="1" lang="pl"/>
              <a:t> | s</a:t>
            </a:r>
            <a:r>
              <a:rPr b="1" baseline="-25000" lang="pl"/>
              <a:t>t</a:t>
            </a:r>
            <a:r>
              <a:rPr b="1" lang="pl"/>
              <a:t>)</a:t>
            </a:r>
            <a:r>
              <a:rPr lang="pl"/>
              <a:t>  (according to his </a:t>
            </a:r>
            <a:r>
              <a:rPr b="1" lang="pl"/>
              <a:t>policy)</a:t>
            </a:r>
            <a:endParaRPr b="1"/>
          </a:p>
          <a:p>
            <a:pPr indent="-342900" lvl="0" marL="457200" rtl="0" algn="l">
              <a:spcBef>
                <a:spcPts val="0"/>
              </a:spcBef>
              <a:spcAft>
                <a:spcPts val="0"/>
              </a:spcAft>
              <a:buSzPts val="1800"/>
              <a:buChar char="●"/>
            </a:pPr>
            <a:r>
              <a:rPr lang="pl"/>
              <a:t>St+1 and Rt+1 are the next state and reward given by the environment, affected by At  </a:t>
            </a:r>
            <a:r>
              <a:rPr b="1" lang="pl"/>
              <a:t>P(S</a:t>
            </a:r>
            <a:r>
              <a:rPr b="1" baseline="-25000" lang="pl"/>
              <a:t>t+1</a:t>
            </a:r>
            <a:r>
              <a:rPr b="1" lang="pl"/>
              <a:t> | S</a:t>
            </a:r>
            <a:r>
              <a:rPr b="1" baseline="-25000" lang="pl"/>
              <a:t>t</a:t>
            </a:r>
            <a:r>
              <a:rPr b="1" lang="pl"/>
              <a:t>, A</a:t>
            </a:r>
            <a:r>
              <a:rPr b="1" baseline="-25000" lang="pl"/>
              <a:t>t</a:t>
            </a:r>
            <a:r>
              <a:rPr b="1" lang="pl"/>
              <a:t>); R(S</a:t>
            </a:r>
            <a:r>
              <a:rPr b="1" baseline="-25000" lang="pl"/>
              <a:t>t</a:t>
            </a:r>
            <a:r>
              <a:rPr b="1" lang="pl"/>
              <a:t>, A</a:t>
            </a:r>
            <a:r>
              <a:rPr b="1" baseline="-25000" lang="pl"/>
              <a:t>t</a:t>
            </a:r>
            <a:r>
              <a:rPr b="1" lang="pl"/>
              <a:t>)</a:t>
            </a:r>
            <a:endParaRPr b="1" sz="2200"/>
          </a:p>
        </p:txBody>
      </p:sp>
      <p:sp>
        <p:nvSpPr>
          <p:cNvPr id="130" name="Google Shape;130;p19"/>
          <p:cNvSpPr txBox="1"/>
          <p:nvPr/>
        </p:nvSpPr>
        <p:spPr>
          <a:xfrm>
            <a:off x="6426950" y="1379975"/>
            <a:ext cx="1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Dosis"/>
                <a:ea typeface="Dosis"/>
                <a:cs typeface="Dosis"/>
                <a:sym typeface="Dosis"/>
              </a:rPr>
              <a:t>𝜋(a</a:t>
            </a:r>
            <a:r>
              <a:rPr baseline="-25000" lang="pl">
                <a:latin typeface="Dosis"/>
                <a:ea typeface="Dosis"/>
                <a:cs typeface="Dosis"/>
                <a:sym typeface="Dosis"/>
              </a:rPr>
              <a:t>t</a:t>
            </a:r>
            <a:r>
              <a:rPr lang="pl">
                <a:latin typeface="Dosis"/>
                <a:ea typeface="Dosis"/>
                <a:cs typeface="Dosis"/>
                <a:sym typeface="Dosis"/>
              </a:rPr>
              <a:t> | s</a:t>
            </a:r>
            <a:r>
              <a:rPr baseline="-25000" lang="pl">
                <a:latin typeface="Dosis"/>
                <a:ea typeface="Dosis"/>
                <a:cs typeface="Dosis"/>
                <a:sym typeface="Dosis"/>
              </a:rPr>
              <a:t>t</a:t>
            </a:r>
            <a:r>
              <a:rPr lang="pl">
                <a:latin typeface="Dosis"/>
                <a:ea typeface="Dosis"/>
                <a:cs typeface="Dosis"/>
                <a:sym typeface="Dosis"/>
              </a:rPr>
              <a:t>)</a:t>
            </a:r>
            <a:endParaRPr>
              <a:latin typeface="Dosis"/>
              <a:ea typeface="Dosis"/>
              <a:cs typeface="Dosis"/>
              <a:sym typeface="Dosis"/>
            </a:endParaRPr>
          </a:p>
        </p:txBody>
      </p:sp>
      <p:sp>
        <p:nvSpPr>
          <p:cNvPr id="131" name="Google Shape;131;p19"/>
          <p:cNvSpPr txBox="1"/>
          <p:nvPr/>
        </p:nvSpPr>
        <p:spPr>
          <a:xfrm>
            <a:off x="6079550" y="3097675"/>
            <a:ext cx="199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Dosis"/>
                <a:ea typeface="Dosis"/>
                <a:cs typeface="Dosis"/>
                <a:sym typeface="Dosis"/>
              </a:rPr>
              <a:t>P(S</a:t>
            </a:r>
            <a:r>
              <a:rPr baseline="-25000" lang="pl">
                <a:latin typeface="Dosis"/>
                <a:ea typeface="Dosis"/>
                <a:cs typeface="Dosis"/>
                <a:sym typeface="Dosis"/>
              </a:rPr>
              <a:t>t+1</a:t>
            </a:r>
            <a:r>
              <a:rPr lang="pl">
                <a:latin typeface="Dosis"/>
                <a:ea typeface="Dosis"/>
                <a:cs typeface="Dosis"/>
                <a:sym typeface="Dosis"/>
              </a:rPr>
              <a:t> | S</a:t>
            </a:r>
            <a:r>
              <a:rPr baseline="-25000" lang="pl">
                <a:latin typeface="Dosis"/>
                <a:ea typeface="Dosis"/>
                <a:cs typeface="Dosis"/>
                <a:sym typeface="Dosis"/>
              </a:rPr>
              <a:t>t</a:t>
            </a:r>
            <a:r>
              <a:rPr lang="pl">
                <a:latin typeface="Dosis"/>
                <a:ea typeface="Dosis"/>
                <a:cs typeface="Dosis"/>
                <a:sym typeface="Dosis"/>
              </a:rPr>
              <a:t>, A</a:t>
            </a:r>
            <a:r>
              <a:rPr baseline="-25000" lang="pl">
                <a:latin typeface="Dosis"/>
                <a:ea typeface="Dosis"/>
                <a:cs typeface="Dosis"/>
                <a:sym typeface="Dosis"/>
              </a:rPr>
              <a:t>t</a:t>
            </a:r>
            <a:r>
              <a:rPr lang="pl">
                <a:latin typeface="Dosis"/>
                <a:ea typeface="Dosis"/>
                <a:cs typeface="Dosis"/>
                <a:sym typeface="Dosis"/>
              </a:rPr>
              <a:t>); R(</a:t>
            </a:r>
            <a:r>
              <a:rPr lang="pl">
                <a:latin typeface="Dosis"/>
                <a:ea typeface="Dosis"/>
                <a:cs typeface="Dosis"/>
                <a:sym typeface="Dosis"/>
              </a:rPr>
              <a:t>S</a:t>
            </a:r>
            <a:r>
              <a:rPr baseline="-25000" lang="pl">
                <a:latin typeface="Dosis"/>
                <a:ea typeface="Dosis"/>
                <a:cs typeface="Dosis"/>
                <a:sym typeface="Dosis"/>
              </a:rPr>
              <a:t>t</a:t>
            </a:r>
            <a:r>
              <a:rPr lang="pl">
                <a:latin typeface="Dosis"/>
                <a:ea typeface="Dosis"/>
                <a:cs typeface="Dosis"/>
                <a:sym typeface="Dosis"/>
              </a:rPr>
              <a:t>, A</a:t>
            </a:r>
            <a:r>
              <a:rPr baseline="-25000" lang="pl">
                <a:latin typeface="Dosis"/>
                <a:ea typeface="Dosis"/>
                <a:cs typeface="Dosis"/>
                <a:sym typeface="Dosis"/>
              </a:rPr>
              <a:t>t</a:t>
            </a:r>
            <a:r>
              <a:rPr lang="pl">
                <a:latin typeface="Dosis"/>
                <a:ea typeface="Dosis"/>
                <a:cs typeface="Dosis"/>
                <a:sym typeface="Dosis"/>
              </a:rPr>
              <a:t>)</a:t>
            </a:r>
            <a:endParaRPr>
              <a:latin typeface="Dosis"/>
              <a:ea typeface="Dosis"/>
              <a:cs typeface="Dosis"/>
              <a:sym typeface="Dosi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Policy Gradient Methods - REINFORCE</a:t>
            </a:r>
            <a:endParaRPr/>
          </a:p>
          <a:p>
            <a:pPr indent="0" lvl="0" marL="0" rtl="0" algn="l">
              <a:spcBef>
                <a:spcPts val="0"/>
              </a:spcBef>
              <a:spcAft>
                <a:spcPts val="0"/>
              </a:spcAft>
              <a:buNone/>
            </a:pPr>
            <a:r>
              <a:t/>
            </a:r>
            <a:endParaRPr/>
          </a:p>
        </p:txBody>
      </p:sp>
      <p:sp>
        <p:nvSpPr>
          <p:cNvPr id="623" name="Google Shape;623;p82"/>
          <p:cNvSpPr txBox="1"/>
          <p:nvPr>
            <p:ph idx="1" type="body"/>
          </p:nvPr>
        </p:nvSpPr>
        <p:spPr>
          <a:xfrm>
            <a:off x="311700" y="1229975"/>
            <a:ext cx="42603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l"/>
              <a:t>Pros over DQN:</a:t>
            </a:r>
            <a:endParaRPr b="1"/>
          </a:p>
          <a:p>
            <a:pPr indent="-317500" lvl="0" marL="457200" rtl="0" algn="l">
              <a:spcBef>
                <a:spcPts val="1200"/>
              </a:spcBef>
              <a:spcAft>
                <a:spcPts val="0"/>
              </a:spcAft>
              <a:buSzPts val="1400"/>
              <a:buChar char="●"/>
            </a:pPr>
            <a:r>
              <a:rPr b="1" lang="pl"/>
              <a:t>Messy world:</a:t>
            </a:r>
            <a:r>
              <a:rPr lang="pl"/>
              <a:t> In some environments, Q functions might be too complex to learn.</a:t>
            </a:r>
            <a:endParaRPr/>
          </a:p>
          <a:p>
            <a:pPr indent="-317500" lvl="0" marL="457200" rtl="0" algn="l">
              <a:spcBef>
                <a:spcPts val="0"/>
              </a:spcBef>
              <a:spcAft>
                <a:spcPts val="0"/>
              </a:spcAft>
              <a:buSzPts val="1400"/>
              <a:buChar char="●"/>
            </a:pPr>
            <a:r>
              <a:rPr b="1" lang="pl"/>
              <a:t>Speed:</a:t>
            </a:r>
            <a:r>
              <a:rPr lang="pl"/>
              <a:t> Faster convergence</a:t>
            </a:r>
            <a:endParaRPr/>
          </a:p>
          <a:p>
            <a:pPr indent="-317500" lvl="0" marL="457200" rtl="0" algn="l">
              <a:spcBef>
                <a:spcPts val="0"/>
              </a:spcBef>
              <a:spcAft>
                <a:spcPts val="0"/>
              </a:spcAft>
              <a:buSzPts val="1400"/>
              <a:buChar char="●"/>
            </a:pPr>
            <a:r>
              <a:rPr b="1" lang="pl" u="sng"/>
              <a:t>Stochastic Policies:</a:t>
            </a:r>
            <a:r>
              <a:rPr lang="pl"/>
              <a:t> DQN learns deterministic only.</a:t>
            </a:r>
            <a:endParaRPr/>
          </a:p>
          <a:p>
            <a:pPr indent="-317500" lvl="0" marL="457200" rtl="0" algn="l">
              <a:spcBef>
                <a:spcPts val="0"/>
              </a:spcBef>
              <a:spcAft>
                <a:spcPts val="0"/>
              </a:spcAft>
              <a:buSzPts val="1400"/>
              <a:buChar char="●"/>
            </a:pPr>
            <a:r>
              <a:rPr b="1" lang="pl" u="sng"/>
              <a:t>Continuous Actions:</a:t>
            </a:r>
            <a:r>
              <a:rPr lang="pl"/>
              <a:t> Naturally models continuous action space. (probability distribution)</a:t>
            </a:r>
            <a:endParaRPr/>
          </a:p>
        </p:txBody>
      </p:sp>
      <p:sp>
        <p:nvSpPr>
          <p:cNvPr id="624" name="Google Shape;624;p82"/>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l"/>
              <a:t>Cons over DQN:</a:t>
            </a:r>
            <a:endParaRPr/>
          </a:p>
          <a:p>
            <a:pPr indent="-317500" lvl="0" marL="457200" rtl="0" algn="l">
              <a:spcBef>
                <a:spcPts val="1200"/>
              </a:spcBef>
              <a:spcAft>
                <a:spcPts val="0"/>
              </a:spcAft>
              <a:buSzPts val="1400"/>
              <a:buChar char="●"/>
            </a:pPr>
            <a:r>
              <a:rPr b="1" lang="pl"/>
              <a:t>Data inefficient: </a:t>
            </a:r>
            <a:r>
              <a:rPr lang="pl"/>
              <a:t>Needs more data</a:t>
            </a:r>
            <a:endParaRPr/>
          </a:p>
          <a:p>
            <a:pPr indent="-317500" lvl="0" marL="457200" rtl="0" algn="l">
              <a:spcBef>
                <a:spcPts val="0"/>
              </a:spcBef>
              <a:spcAft>
                <a:spcPts val="0"/>
              </a:spcAft>
              <a:buSzPts val="1400"/>
              <a:buChar char="●"/>
            </a:pPr>
            <a:r>
              <a:rPr b="1" lang="pl" u="sng"/>
              <a:t>Stability:</a:t>
            </a:r>
            <a:r>
              <a:rPr lang="pl"/>
              <a:t> Less stable training.</a:t>
            </a:r>
            <a:endParaRPr/>
          </a:p>
          <a:p>
            <a:pPr indent="-317500" lvl="0" marL="457200" rtl="0" algn="l">
              <a:spcBef>
                <a:spcPts val="0"/>
              </a:spcBef>
              <a:spcAft>
                <a:spcPts val="0"/>
              </a:spcAft>
              <a:buSzPts val="1400"/>
              <a:buChar char="●"/>
            </a:pPr>
            <a:r>
              <a:rPr b="1" lang="pl"/>
              <a:t>Awarding actions:</a:t>
            </a:r>
            <a:r>
              <a:rPr lang="pl"/>
              <a:t> Calculating rewards at the end - all actions are averaged as good/bad depending on the reward.</a:t>
            </a:r>
            <a:endParaRPr/>
          </a:p>
        </p:txBody>
      </p:sp>
      <p:pic>
        <p:nvPicPr>
          <p:cNvPr id="625" name="Google Shape;625;p82"/>
          <p:cNvPicPr preferRelativeResize="0"/>
          <p:nvPr/>
        </p:nvPicPr>
        <p:blipFill>
          <a:blip r:embed="rId3">
            <a:alphaModFix/>
          </a:blip>
          <a:stretch>
            <a:fillRect/>
          </a:stretch>
        </p:blipFill>
        <p:spPr>
          <a:xfrm>
            <a:off x="4265800" y="2926750"/>
            <a:ext cx="4105349" cy="1870925"/>
          </a:xfrm>
          <a:prstGeom prst="rect">
            <a:avLst/>
          </a:prstGeom>
          <a:noFill/>
          <a:ln>
            <a:noFill/>
          </a:ln>
        </p:spPr>
      </p:pic>
      <p:sp>
        <p:nvSpPr>
          <p:cNvPr id="626" name="Google Shape;626;p82"/>
          <p:cNvSpPr txBox="1"/>
          <p:nvPr/>
        </p:nvSpPr>
        <p:spPr>
          <a:xfrm>
            <a:off x="5227950" y="4781150"/>
            <a:ext cx="3208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u="sng">
                <a:solidFill>
                  <a:schemeClr val="hlink"/>
                </a:solidFill>
                <a:latin typeface="Dosis"/>
                <a:ea typeface="Dosis"/>
                <a:cs typeface="Dosis"/>
                <a:sym typeface="Dosis"/>
                <a:hlinkClick r:id="rId4"/>
              </a:rPr>
              <a:t>Deep Reinforcement Learning: Pong from Pixels</a:t>
            </a:r>
            <a:endParaRPr sz="1100">
              <a:latin typeface="Dosis"/>
              <a:ea typeface="Dosis"/>
              <a:cs typeface="Dosis"/>
              <a:sym typeface="Dosi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3"/>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l" sz="3000"/>
              <a:t>Advantage Actor-Critic (A2C)</a:t>
            </a:r>
            <a:endParaRPr/>
          </a:p>
        </p:txBody>
      </p:sp>
      <p:sp>
        <p:nvSpPr>
          <p:cNvPr id="632" name="Google Shape;632;p8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Advantage Actor-Critic (A2C)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38" name="Google Shape;638;p8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l"/>
              <a:t>Combines </a:t>
            </a:r>
            <a:r>
              <a:rPr b="1" lang="pl"/>
              <a:t>TD-Learning</a:t>
            </a:r>
            <a:r>
              <a:rPr lang="pl"/>
              <a:t> with </a:t>
            </a:r>
            <a:r>
              <a:rPr b="1" lang="pl"/>
              <a:t>REINFORCE</a:t>
            </a:r>
            <a:endParaRPr b="1"/>
          </a:p>
          <a:p>
            <a:pPr indent="-342900" lvl="0" marL="457200" rtl="0" algn="l">
              <a:spcBef>
                <a:spcPts val="0"/>
              </a:spcBef>
              <a:spcAft>
                <a:spcPts val="0"/>
              </a:spcAft>
              <a:buSzPts val="1800"/>
              <a:buChar char="●"/>
            </a:pPr>
            <a:r>
              <a:rPr lang="pl"/>
              <a:t>To learn the policy (</a:t>
            </a:r>
            <a:r>
              <a:rPr b="1" lang="pl"/>
              <a:t>“actor”</a:t>
            </a:r>
            <a:r>
              <a:rPr lang="pl"/>
              <a:t>), instead of averaging returns Gt (Monte Carlo), we approximate the value function q</a:t>
            </a:r>
            <a:r>
              <a:rPr b="1" baseline="-25000" lang="pl" sz="1600"/>
              <a:t>𝜋</a:t>
            </a:r>
            <a:r>
              <a:rPr b="1" lang="pl" sz="1600"/>
              <a:t> </a:t>
            </a:r>
            <a:r>
              <a:rPr lang="pl" sz="1600"/>
              <a:t>(</a:t>
            </a:r>
            <a:r>
              <a:rPr b="1" lang="pl" sz="1600"/>
              <a:t>“critic”</a:t>
            </a:r>
            <a:r>
              <a:rPr lang="pl" sz="1600"/>
              <a:t>) the same way as we did before in TD-Learning.</a:t>
            </a:r>
            <a:endParaRPr sz="1600"/>
          </a:p>
          <a:p>
            <a:pPr indent="0" lvl="0" marL="0" rtl="0" algn="l">
              <a:spcBef>
                <a:spcPts val="1200"/>
              </a:spcBef>
              <a:spcAft>
                <a:spcPts val="1200"/>
              </a:spcAft>
              <a:buNone/>
            </a:pPr>
            <a:r>
              <a:rPr lang="pl" sz="1600"/>
              <a:t>					</a:t>
            </a:r>
            <a:endParaRPr sz="1600"/>
          </a:p>
        </p:txBody>
      </p:sp>
      <p:pic>
        <p:nvPicPr>
          <p:cNvPr id="639" name="Google Shape;639;p84"/>
          <p:cNvPicPr preferRelativeResize="0"/>
          <p:nvPr/>
        </p:nvPicPr>
        <p:blipFill>
          <a:blip r:embed="rId3">
            <a:alphaModFix/>
          </a:blip>
          <a:stretch>
            <a:fillRect/>
          </a:stretch>
        </p:blipFill>
        <p:spPr>
          <a:xfrm>
            <a:off x="1328425" y="2439625"/>
            <a:ext cx="5028775" cy="19111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Model-based approaches</a:t>
            </a:r>
            <a:endParaRPr/>
          </a:p>
        </p:txBody>
      </p:sp>
      <p:sp>
        <p:nvSpPr>
          <p:cNvPr id="645" name="Google Shape;645;p8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l"/>
              <a:t>Similar techniques and approaches.</a:t>
            </a:r>
            <a:endParaRPr/>
          </a:p>
          <a:p>
            <a:pPr indent="-342900" lvl="0" marL="457200" rtl="0" algn="l">
              <a:spcBef>
                <a:spcPts val="0"/>
              </a:spcBef>
              <a:spcAft>
                <a:spcPts val="0"/>
              </a:spcAft>
              <a:buSzPts val="1800"/>
              <a:buChar char="●"/>
            </a:pPr>
            <a:r>
              <a:rPr lang="pl"/>
              <a:t>Main difference is that through having the </a:t>
            </a:r>
            <a:r>
              <a:rPr b="1" lang="pl"/>
              <a:t>model</a:t>
            </a:r>
            <a:r>
              <a:rPr lang="pl"/>
              <a:t>, they can use </a:t>
            </a:r>
            <a:r>
              <a:rPr b="1" lang="pl"/>
              <a:t>planning</a:t>
            </a:r>
            <a:r>
              <a:rPr lang="pl"/>
              <a:t> - “playing out” their actions and seeing which lead to the best future states.</a:t>
            </a:r>
            <a:endParaRPr/>
          </a:p>
        </p:txBody>
      </p:sp>
      <p:pic>
        <p:nvPicPr>
          <p:cNvPr id="646" name="Google Shape;646;p85"/>
          <p:cNvPicPr preferRelativeResize="0"/>
          <p:nvPr/>
        </p:nvPicPr>
        <p:blipFill>
          <a:blip r:embed="rId3">
            <a:alphaModFix/>
          </a:blip>
          <a:stretch>
            <a:fillRect/>
          </a:stretch>
        </p:blipFill>
        <p:spPr>
          <a:xfrm>
            <a:off x="2222000" y="2312750"/>
            <a:ext cx="3860951" cy="24847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AlphaZero</a:t>
            </a:r>
            <a:endParaRPr/>
          </a:p>
        </p:txBody>
      </p:sp>
      <p:sp>
        <p:nvSpPr>
          <p:cNvPr id="652" name="Google Shape;652;p86"/>
          <p:cNvSpPr txBox="1"/>
          <p:nvPr>
            <p:ph idx="1" type="body"/>
          </p:nvPr>
        </p:nvSpPr>
        <p:spPr>
          <a:xfrm>
            <a:off x="311700" y="1229975"/>
            <a:ext cx="8520600" cy="1101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pl" sz="1600"/>
              <a:t>Monte Carlo</a:t>
            </a:r>
            <a:r>
              <a:rPr lang="pl" sz="1600"/>
              <a:t> tree search (MCTS) to guide its search for the best moves. </a:t>
            </a:r>
            <a:endParaRPr sz="1600"/>
          </a:p>
          <a:p>
            <a:pPr indent="-330200" lvl="0" marL="457200" rtl="0" algn="l">
              <a:spcBef>
                <a:spcPts val="0"/>
              </a:spcBef>
              <a:spcAft>
                <a:spcPts val="0"/>
              </a:spcAft>
              <a:buSzPts val="1600"/>
              <a:buChar char="●"/>
            </a:pPr>
            <a:r>
              <a:rPr lang="pl" sz="1600"/>
              <a:t>Neural network to estimate </a:t>
            </a:r>
            <a:r>
              <a:rPr b="1" lang="pl" sz="1600"/>
              <a:t>values </a:t>
            </a:r>
            <a:r>
              <a:rPr lang="pl" sz="1600"/>
              <a:t>of a board under the policies from policy network</a:t>
            </a:r>
            <a:endParaRPr sz="1600"/>
          </a:p>
          <a:p>
            <a:pPr indent="-330200" lvl="0" marL="457200" rtl="0" algn="l">
              <a:spcBef>
                <a:spcPts val="0"/>
              </a:spcBef>
              <a:spcAft>
                <a:spcPts val="0"/>
              </a:spcAft>
              <a:buSzPts val="1600"/>
              <a:buChar char="●"/>
            </a:pPr>
            <a:r>
              <a:rPr lang="pl" sz="1600"/>
              <a:t>T</a:t>
            </a:r>
            <a:r>
              <a:rPr lang="pl" sz="1600"/>
              <a:t>he policy network, to predict the action that is most likely to lead to the best outcome in a given state. </a:t>
            </a:r>
            <a:endParaRPr sz="1600"/>
          </a:p>
        </p:txBody>
      </p:sp>
      <p:pic>
        <p:nvPicPr>
          <p:cNvPr id="653" name="Google Shape;653;p86"/>
          <p:cNvPicPr preferRelativeResize="0"/>
          <p:nvPr/>
        </p:nvPicPr>
        <p:blipFill>
          <a:blip r:embed="rId3">
            <a:alphaModFix/>
          </a:blip>
          <a:stretch>
            <a:fillRect/>
          </a:stretch>
        </p:blipFill>
        <p:spPr>
          <a:xfrm>
            <a:off x="1922813" y="2263152"/>
            <a:ext cx="5298376" cy="2311425"/>
          </a:xfrm>
          <a:prstGeom prst="rect">
            <a:avLst/>
          </a:prstGeom>
          <a:noFill/>
          <a:ln>
            <a:noFill/>
          </a:ln>
        </p:spPr>
      </p:pic>
      <p:sp>
        <p:nvSpPr>
          <p:cNvPr id="654" name="Google Shape;654;p86"/>
          <p:cNvSpPr txBox="1"/>
          <p:nvPr/>
        </p:nvSpPr>
        <p:spPr>
          <a:xfrm>
            <a:off x="760650" y="4711450"/>
            <a:ext cx="7622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u="sng">
                <a:solidFill>
                  <a:schemeClr val="hlink"/>
                </a:solidFill>
                <a:latin typeface="Dosis"/>
                <a:ea typeface="Dosis"/>
                <a:cs typeface="Dosis"/>
                <a:sym typeface="Dosis"/>
                <a:hlinkClick r:id="rId4"/>
              </a:rPr>
              <a:t>DeepMind’s AlphaZero beats state-of-the-art chess and shogi game engines</a:t>
            </a:r>
            <a:endParaRPr sz="1100">
              <a:latin typeface="Dosis"/>
              <a:ea typeface="Dosis"/>
              <a:cs typeface="Dosis"/>
              <a:sym typeface="Dosi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8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Other examples</a:t>
            </a:r>
            <a:endParaRPr/>
          </a:p>
        </p:txBody>
      </p:sp>
      <p:pic>
        <p:nvPicPr>
          <p:cNvPr id="660" name="Google Shape;660;p87"/>
          <p:cNvPicPr preferRelativeResize="0"/>
          <p:nvPr/>
        </p:nvPicPr>
        <p:blipFill>
          <a:blip r:embed="rId3">
            <a:alphaModFix/>
          </a:blip>
          <a:stretch>
            <a:fillRect/>
          </a:stretch>
        </p:blipFill>
        <p:spPr>
          <a:xfrm>
            <a:off x="1458600" y="1017800"/>
            <a:ext cx="6226801" cy="3539176"/>
          </a:xfrm>
          <a:prstGeom prst="rect">
            <a:avLst/>
          </a:prstGeom>
          <a:noFill/>
          <a:ln>
            <a:noFill/>
          </a:ln>
        </p:spPr>
      </p:pic>
      <p:sp>
        <p:nvSpPr>
          <p:cNvPr id="661" name="Google Shape;661;p87"/>
          <p:cNvSpPr txBox="1"/>
          <p:nvPr/>
        </p:nvSpPr>
        <p:spPr>
          <a:xfrm>
            <a:off x="3960000" y="4598275"/>
            <a:ext cx="1224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l" sz="1100" u="sng">
                <a:solidFill>
                  <a:schemeClr val="hlink"/>
                </a:solidFill>
                <a:latin typeface="Dosis"/>
                <a:ea typeface="Dosis"/>
                <a:cs typeface="Dosis"/>
                <a:sym typeface="Dosis"/>
                <a:hlinkClick r:id="rId4"/>
              </a:rPr>
              <a:t>ChatGPT</a:t>
            </a:r>
            <a:endParaRPr sz="1100">
              <a:latin typeface="Dosis"/>
              <a:ea typeface="Dosis"/>
              <a:cs typeface="Dosis"/>
              <a:sym typeface="Dosis"/>
            </a:endParaRPr>
          </a:p>
        </p:txBody>
      </p:sp>
      <p:cxnSp>
        <p:nvCxnSpPr>
          <p:cNvPr id="662" name="Google Shape;662;p87"/>
          <p:cNvCxnSpPr/>
          <p:nvPr/>
        </p:nvCxnSpPr>
        <p:spPr>
          <a:xfrm>
            <a:off x="6768850" y="1440175"/>
            <a:ext cx="370200" cy="0"/>
          </a:xfrm>
          <a:prstGeom prst="straightConnector1">
            <a:avLst/>
          </a:prstGeom>
          <a:noFill/>
          <a:ln cap="flat" cmpd="sng" w="9525">
            <a:solidFill>
              <a:schemeClr val="accent3"/>
            </a:solidFill>
            <a:prstDash val="solid"/>
            <a:round/>
            <a:headEnd len="med" w="med" type="none"/>
            <a:tailEnd len="med" w="med" type="none"/>
          </a:ln>
        </p:spPr>
      </p:cxnSp>
      <p:sp>
        <p:nvSpPr>
          <p:cNvPr id="663" name="Google Shape;663;p87"/>
          <p:cNvSpPr txBox="1"/>
          <p:nvPr/>
        </p:nvSpPr>
        <p:spPr>
          <a:xfrm>
            <a:off x="7139050" y="1173750"/>
            <a:ext cx="2211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sz="1000">
                <a:latin typeface="Dosis"/>
                <a:ea typeface="Dosis"/>
                <a:cs typeface="Dosis"/>
                <a:sym typeface="Dosis"/>
              </a:rPr>
              <a:t>Policy Gradient Enhancement</a:t>
            </a:r>
            <a:endParaRPr sz="1000">
              <a:latin typeface="Dosis"/>
              <a:ea typeface="Dosis"/>
              <a:cs typeface="Dosis"/>
              <a:sym typeface="Dosi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Learning Agile Locomotion For Quadruped Robots</a:t>
            </a:r>
            <a:endParaRPr/>
          </a:p>
        </p:txBody>
      </p:sp>
      <p:pic>
        <p:nvPicPr>
          <p:cNvPr descr="Designing agile locomotion for quadruped robots often requires extensive expertise and tedious manual tuning. In this paper, we present a system to automate this process by leveraging deep reinforcement learning techniques. Our system can learn quadruped locomotion from scratch using simple reward signals. In addition, users can provide an open loop reference  to guide the learning process when more control over the learned gait is needed. The control policies are learned in a physics simulator and then deployed on real robots. In robotics, policies trained in simulation often do not transfer to the real world. We narrow this reality gap by improving the physics simulator and learning robust policies. We improve the simulation using system identification, developing an accurate actuator model and simulating latency. We learn robust controllers by randomizing the physical environments, adding perturbations and designing a compact observation space. We evaluate our system on two agile locomotion gaits: trotting and galloping. After learning in simulation, a quadruped robot can successfully perform both gaits in the real world." id="669" name="Google Shape;669;p88" title="Sim-to-Real: Learning Agile Locomotion For Quadruped Robots">
            <a:hlinkClick r:id="rId3"/>
          </p:cNvPr>
          <p:cNvPicPr preferRelativeResize="0"/>
          <p:nvPr/>
        </p:nvPicPr>
        <p:blipFill>
          <a:blip r:embed="rId4">
            <a:alphaModFix/>
          </a:blip>
          <a:stretch>
            <a:fillRect/>
          </a:stretch>
        </p:blipFill>
        <p:spPr>
          <a:xfrm>
            <a:off x="1867663" y="1017800"/>
            <a:ext cx="5408675" cy="4056500"/>
          </a:xfrm>
          <a:prstGeom prst="rect">
            <a:avLst/>
          </a:prstGeom>
          <a:noFill/>
          <a:ln>
            <a:noFill/>
          </a:ln>
        </p:spPr>
      </p:pic>
      <p:sp>
        <p:nvSpPr>
          <p:cNvPr id="670" name="Google Shape;670;p88"/>
          <p:cNvSpPr txBox="1"/>
          <p:nvPr/>
        </p:nvSpPr>
        <p:spPr>
          <a:xfrm>
            <a:off x="7327750" y="2371650"/>
            <a:ext cx="171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Dosis"/>
                <a:ea typeface="Dosis"/>
                <a:cs typeface="Dosis"/>
                <a:sym typeface="Dosis"/>
              </a:rPr>
              <a:t>Policy Gradient based</a:t>
            </a:r>
            <a:endParaRPr>
              <a:latin typeface="Dosis"/>
              <a:ea typeface="Dosis"/>
              <a:cs typeface="Dosis"/>
              <a:sym typeface="Dosi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8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Learning Agile Locomotion For Quadruped Robots</a:t>
            </a:r>
            <a:endParaRPr/>
          </a:p>
        </p:txBody>
      </p:sp>
      <p:pic>
        <p:nvPicPr>
          <p:cNvPr id="676" name="Google Shape;676;p89"/>
          <p:cNvPicPr preferRelativeResize="0"/>
          <p:nvPr/>
        </p:nvPicPr>
        <p:blipFill>
          <a:blip r:embed="rId3">
            <a:alphaModFix/>
          </a:blip>
          <a:stretch>
            <a:fillRect/>
          </a:stretch>
        </p:blipFill>
        <p:spPr>
          <a:xfrm>
            <a:off x="476300" y="1017800"/>
            <a:ext cx="6385124" cy="3306050"/>
          </a:xfrm>
          <a:prstGeom prst="rect">
            <a:avLst/>
          </a:prstGeom>
          <a:noFill/>
          <a:ln>
            <a:noFill/>
          </a:ln>
        </p:spPr>
      </p:pic>
      <p:sp>
        <p:nvSpPr>
          <p:cNvPr id="677" name="Google Shape;677;p89"/>
          <p:cNvSpPr txBox="1"/>
          <p:nvPr/>
        </p:nvSpPr>
        <p:spPr>
          <a:xfrm>
            <a:off x="6980700" y="1851675"/>
            <a:ext cx="185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Dosis"/>
                <a:ea typeface="Dosis"/>
                <a:cs typeface="Dosis"/>
                <a:sym typeface="Dosis"/>
              </a:rPr>
              <a:t>Actor-Critic version</a:t>
            </a:r>
            <a:endParaRPr>
              <a:latin typeface="Dosis"/>
              <a:ea typeface="Dosis"/>
              <a:cs typeface="Dosis"/>
              <a:sym typeface="Dosi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90"/>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l"/>
              <a:t>Questions</a:t>
            </a:r>
            <a:endParaRPr/>
          </a:p>
          <a:p>
            <a:pPr indent="0" lvl="0" marL="0" rtl="0" algn="ctr">
              <a:spcBef>
                <a:spcPts val="0"/>
              </a:spcBef>
              <a:spcAft>
                <a:spcPts val="0"/>
              </a:spcAft>
              <a:buNone/>
            </a:pPr>
            <a:r>
              <a:rPr lang="pl"/>
              <a:t>&amp;</a:t>
            </a:r>
            <a:endParaRPr/>
          </a:p>
          <a:p>
            <a:pPr indent="0" lvl="0" marL="0" rtl="0" algn="ctr">
              <a:spcBef>
                <a:spcPts val="0"/>
              </a:spcBef>
              <a:spcAft>
                <a:spcPts val="0"/>
              </a:spcAft>
              <a:buNone/>
            </a:pPr>
            <a:r>
              <a:rPr lang="pl"/>
              <a:t>Discussion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91"/>
          <p:cNvSpPr txBox="1"/>
          <p:nvPr>
            <p:ph type="title"/>
          </p:nvPr>
        </p:nvSpPr>
        <p:spPr>
          <a:xfrm>
            <a:off x="581300" y="1376999"/>
            <a:ext cx="8222100" cy="2389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l"/>
              <a:t>Thank </a:t>
            </a:r>
            <a:r>
              <a:rPr lang="pl"/>
              <a:t>you!</a:t>
            </a:r>
            <a:endParaRPr/>
          </a:p>
          <a:p>
            <a:pPr indent="0" lvl="0" marL="0" rtl="0" algn="l">
              <a:spcBef>
                <a:spcPts val="0"/>
              </a:spcBef>
              <a:spcAft>
                <a:spcPts val="0"/>
              </a:spcAft>
              <a:buNone/>
            </a:pPr>
            <a:r>
              <a:rPr lang="pl" sz="3900"/>
              <a:t>See you next week on ML Implementation.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The RL Framework</a:t>
            </a:r>
            <a:endParaRPr/>
          </a:p>
        </p:txBody>
      </p:sp>
      <p:sp>
        <p:nvSpPr>
          <p:cNvPr id="137" name="Google Shape;137;p20"/>
          <p:cNvSpPr txBox="1"/>
          <p:nvPr>
            <p:ph idx="1" type="body"/>
          </p:nvPr>
        </p:nvSpPr>
        <p:spPr>
          <a:xfrm>
            <a:off x="351600" y="1229875"/>
            <a:ext cx="4307100" cy="318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Alternative notation:</a:t>
            </a:r>
            <a:endParaRPr/>
          </a:p>
          <a:p>
            <a:pPr indent="-342900" lvl="0" marL="457200" rtl="0" algn="l">
              <a:spcBef>
                <a:spcPts val="1200"/>
              </a:spcBef>
              <a:spcAft>
                <a:spcPts val="0"/>
              </a:spcAft>
              <a:buSzPts val="1800"/>
              <a:buChar char="●"/>
            </a:pPr>
            <a:r>
              <a:rPr lang="pl"/>
              <a:t>S</a:t>
            </a:r>
            <a:r>
              <a:rPr baseline="-25000" lang="pl"/>
              <a:t>t</a:t>
            </a:r>
            <a:r>
              <a:rPr lang="pl"/>
              <a:t> = S</a:t>
            </a:r>
            <a:endParaRPr/>
          </a:p>
          <a:p>
            <a:pPr indent="-342900" lvl="0" marL="457200" rtl="0" algn="l">
              <a:spcBef>
                <a:spcPts val="0"/>
              </a:spcBef>
              <a:spcAft>
                <a:spcPts val="0"/>
              </a:spcAft>
              <a:buSzPts val="1800"/>
              <a:buChar char="●"/>
            </a:pPr>
            <a:r>
              <a:rPr lang="pl"/>
              <a:t>A</a:t>
            </a:r>
            <a:r>
              <a:rPr baseline="-25000" lang="pl"/>
              <a:t>t</a:t>
            </a:r>
            <a:r>
              <a:rPr lang="pl"/>
              <a:t> = A</a:t>
            </a:r>
            <a:endParaRPr/>
          </a:p>
          <a:p>
            <a:pPr indent="-342900" lvl="0" marL="457200" rtl="0" algn="l">
              <a:spcBef>
                <a:spcPts val="0"/>
              </a:spcBef>
              <a:spcAft>
                <a:spcPts val="0"/>
              </a:spcAft>
              <a:buSzPts val="1800"/>
              <a:buChar char="●"/>
            </a:pPr>
            <a:r>
              <a:rPr lang="pl"/>
              <a:t>R</a:t>
            </a:r>
            <a:r>
              <a:rPr baseline="-25000" lang="pl"/>
              <a:t>t</a:t>
            </a:r>
            <a:r>
              <a:rPr lang="pl"/>
              <a:t> = R</a:t>
            </a:r>
            <a:endParaRPr/>
          </a:p>
          <a:p>
            <a:pPr indent="-342900" lvl="0" marL="457200" rtl="0" algn="l">
              <a:spcBef>
                <a:spcPts val="0"/>
              </a:spcBef>
              <a:spcAft>
                <a:spcPts val="0"/>
              </a:spcAft>
              <a:buSzPts val="1800"/>
              <a:buChar char="●"/>
            </a:pPr>
            <a:r>
              <a:rPr lang="pl"/>
              <a:t>S</a:t>
            </a:r>
            <a:r>
              <a:rPr baseline="-25000" lang="pl"/>
              <a:t>t+1 </a:t>
            </a:r>
            <a:r>
              <a:rPr lang="pl"/>
              <a:t>= S’</a:t>
            </a:r>
            <a:endParaRPr/>
          </a:p>
          <a:p>
            <a:pPr indent="-342900" lvl="0" marL="457200" rtl="0" algn="l">
              <a:spcBef>
                <a:spcPts val="0"/>
              </a:spcBef>
              <a:spcAft>
                <a:spcPts val="0"/>
              </a:spcAft>
              <a:buSzPts val="1800"/>
              <a:buChar char="●"/>
            </a:pPr>
            <a:r>
              <a:rPr lang="pl"/>
              <a:t>R</a:t>
            </a:r>
            <a:r>
              <a:rPr baseline="-25000" lang="pl"/>
              <a:t>t+1</a:t>
            </a:r>
            <a:r>
              <a:rPr lang="pl"/>
              <a:t> = R’</a:t>
            </a:r>
            <a:endParaRPr/>
          </a:p>
        </p:txBody>
      </p:sp>
      <p:pic>
        <p:nvPicPr>
          <p:cNvPr id="138" name="Google Shape;138;p20"/>
          <p:cNvPicPr preferRelativeResize="0"/>
          <p:nvPr/>
        </p:nvPicPr>
        <p:blipFill>
          <a:blip r:embed="rId3">
            <a:alphaModFix/>
          </a:blip>
          <a:stretch>
            <a:fillRect/>
          </a:stretch>
        </p:blipFill>
        <p:spPr>
          <a:xfrm>
            <a:off x="4670174" y="1730374"/>
            <a:ext cx="4192191" cy="1414209"/>
          </a:xfrm>
          <a:prstGeom prst="rect">
            <a:avLst/>
          </a:prstGeom>
          <a:noFill/>
          <a:ln>
            <a:noFill/>
          </a:ln>
        </p:spPr>
      </p:pic>
      <p:sp>
        <p:nvSpPr>
          <p:cNvPr id="139" name="Google Shape;139;p20"/>
          <p:cNvSpPr txBox="1"/>
          <p:nvPr/>
        </p:nvSpPr>
        <p:spPr>
          <a:xfrm>
            <a:off x="4658774" y="3334963"/>
            <a:ext cx="4215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pl" sz="1000" u="sng">
                <a:solidFill>
                  <a:schemeClr val="hlink"/>
                </a:solidFill>
                <a:latin typeface="Dosis"/>
                <a:ea typeface="Dosis"/>
                <a:cs typeface="Dosis"/>
                <a:sym typeface="Dosis"/>
                <a:hlinkClick r:id="rId4"/>
              </a:rPr>
              <a:t>http://incompleteideas.net/book/RLbook2020.pdf</a:t>
            </a:r>
            <a:endParaRPr i="1" sz="1000">
              <a:latin typeface="Dosis"/>
              <a:ea typeface="Dosis"/>
              <a:cs typeface="Dosis"/>
              <a:sym typeface="Dosis"/>
            </a:endParaRPr>
          </a:p>
        </p:txBody>
      </p:sp>
      <p:sp>
        <p:nvSpPr>
          <p:cNvPr id="140" name="Google Shape;140;p20"/>
          <p:cNvSpPr txBox="1"/>
          <p:nvPr/>
        </p:nvSpPr>
        <p:spPr>
          <a:xfrm>
            <a:off x="6426950" y="1379975"/>
            <a:ext cx="1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Dosis"/>
                <a:ea typeface="Dosis"/>
                <a:cs typeface="Dosis"/>
                <a:sym typeface="Dosis"/>
              </a:rPr>
              <a:t>𝜋(a</a:t>
            </a:r>
            <a:r>
              <a:rPr baseline="-25000" lang="pl">
                <a:latin typeface="Dosis"/>
                <a:ea typeface="Dosis"/>
                <a:cs typeface="Dosis"/>
                <a:sym typeface="Dosis"/>
              </a:rPr>
              <a:t>t</a:t>
            </a:r>
            <a:r>
              <a:rPr lang="pl">
                <a:latin typeface="Dosis"/>
                <a:ea typeface="Dosis"/>
                <a:cs typeface="Dosis"/>
                <a:sym typeface="Dosis"/>
              </a:rPr>
              <a:t> | s</a:t>
            </a:r>
            <a:r>
              <a:rPr baseline="-25000" lang="pl">
                <a:latin typeface="Dosis"/>
                <a:ea typeface="Dosis"/>
                <a:cs typeface="Dosis"/>
                <a:sym typeface="Dosis"/>
              </a:rPr>
              <a:t>t</a:t>
            </a:r>
            <a:r>
              <a:rPr lang="pl">
                <a:latin typeface="Dosis"/>
                <a:ea typeface="Dosis"/>
                <a:cs typeface="Dosis"/>
                <a:sym typeface="Dosis"/>
              </a:rPr>
              <a:t>)</a:t>
            </a:r>
            <a:endParaRPr>
              <a:latin typeface="Dosis"/>
              <a:ea typeface="Dosis"/>
              <a:cs typeface="Dosis"/>
              <a:sym typeface="Dosis"/>
            </a:endParaRPr>
          </a:p>
        </p:txBody>
      </p:sp>
      <p:sp>
        <p:nvSpPr>
          <p:cNvPr id="141" name="Google Shape;141;p20"/>
          <p:cNvSpPr txBox="1"/>
          <p:nvPr/>
        </p:nvSpPr>
        <p:spPr>
          <a:xfrm>
            <a:off x="6079550" y="3097675"/>
            <a:ext cx="199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l">
                <a:latin typeface="Dosis"/>
                <a:ea typeface="Dosis"/>
                <a:cs typeface="Dosis"/>
                <a:sym typeface="Dosis"/>
              </a:rPr>
              <a:t>P(S</a:t>
            </a:r>
            <a:r>
              <a:rPr baseline="-25000" lang="pl">
                <a:latin typeface="Dosis"/>
                <a:ea typeface="Dosis"/>
                <a:cs typeface="Dosis"/>
                <a:sym typeface="Dosis"/>
              </a:rPr>
              <a:t>t+1</a:t>
            </a:r>
            <a:r>
              <a:rPr lang="pl">
                <a:latin typeface="Dosis"/>
                <a:ea typeface="Dosis"/>
                <a:cs typeface="Dosis"/>
                <a:sym typeface="Dosis"/>
              </a:rPr>
              <a:t> | S</a:t>
            </a:r>
            <a:r>
              <a:rPr baseline="-25000" lang="pl">
                <a:latin typeface="Dosis"/>
                <a:ea typeface="Dosis"/>
                <a:cs typeface="Dosis"/>
                <a:sym typeface="Dosis"/>
              </a:rPr>
              <a:t>t</a:t>
            </a:r>
            <a:r>
              <a:rPr lang="pl">
                <a:latin typeface="Dosis"/>
                <a:ea typeface="Dosis"/>
                <a:cs typeface="Dosis"/>
                <a:sym typeface="Dosis"/>
              </a:rPr>
              <a:t>, A</a:t>
            </a:r>
            <a:r>
              <a:rPr baseline="-25000" lang="pl">
                <a:latin typeface="Dosis"/>
                <a:ea typeface="Dosis"/>
                <a:cs typeface="Dosis"/>
                <a:sym typeface="Dosis"/>
              </a:rPr>
              <a:t>t</a:t>
            </a:r>
            <a:r>
              <a:rPr lang="pl">
                <a:latin typeface="Dosis"/>
                <a:ea typeface="Dosis"/>
                <a:cs typeface="Dosis"/>
                <a:sym typeface="Dosis"/>
              </a:rPr>
              <a:t>); R(S</a:t>
            </a:r>
            <a:r>
              <a:rPr baseline="-25000" lang="pl">
                <a:latin typeface="Dosis"/>
                <a:ea typeface="Dosis"/>
                <a:cs typeface="Dosis"/>
                <a:sym typeface="Dosis"/>
              </a:rPr>
              <a:t>t</a:t>
            </a:r>
            <a:r>
              <a:rPr lang="pl">
                <a:latin typeface="Dosis"/>
                <a:ea typeface="Dosis"/>
                <a:cs typeface="Dosis"/>
                <a:sym typeface="Dosis"/>
              </a:rPr>
              <a:t>, A</a:t>
            </a:r>
            <a:r>
              <a:rPr baseline="-25000" lang="pl">
                <a:latin typeface="Dosis"/>
                <a:ea typeface="Dosis"/>
                <a:cs typeface="Dosis"/>
                <a:sym typeface="Dosis"/>
              </a:rPr>
              <a:t>t</a:t>
            </a:r>
            <a:r>
              <a:rPr lang="pl">
                <a:latin typeface="Dosis"/>
                <a:ea typeface="Dosis"/>
                <a:cs typeface="Dosis"/>
                <a:sym typeface="Dosis"/>
              </a:rPr>
              <a:t>)</a:t>
            </a:r>
            <a:endParaRPr>
              <a:latin typeface="Dosis"/>
              <a:ea typeface="Dosis"/>
              <a:cs typeface="Dosis"/>
              <a:sym typeface="Dosi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311700" y="410000"/>
            <a:ext cx="8520600" cy="607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pl" sz="3000"/>
              <a:t>T</a:t>
            </a:r>
            <a:r>
              <a:rPr lang="pl" sz="3000"/>
              <a:t>ype of tasks</a:t>
            </a:r>
            <a:endParaRPr/>
          </a:p>
        </p:txBody>
      </p:sp>
      <p:sp>
        <p:nvSpPr>
          <p:cNvPr id="147" name="Google Shape;147;p21"/>
          <p:cNvSpPr txBox="1"/>
          <p:nvPr>
            <p:ph idx="1" type="body"/>
          </p:nvPr>
        </p:nvSpPr>
        <p:spPr>
          <a:xfrm>
            <a:off x="311700" y="1229875"/>
            <a:ext cx="8520600" cy="3143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pl" sz="1700"/>
              <a:t>Episodic - there’s an ending point - </a:t>
            </a:r>
            <a:r>
              <a:rPr b="1" lang="pl" sz="1700"/>
              <a:t>terminal state</a:t>
            </a:r>
            <a:r>
              <a:rPr lang="pl" sz="1700"/>
              <a:t> - after which an </a:t>
            </a:r>
            <a:r>
              <a:rPr b="1" lang="pl" sz="1700"/>
              <a:t>episode </a:t>
            </a:r>
            <a:r>
              <a:rPr lang="pl" sz="1700"/>
              <a:t>ends.</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0" lvl="0" marL="0" rtl="0" algn="l">
              <a:spcBef>
                <a:spcPts val="1200"/>
              </a:spcBef>
              <a:spcAft>
                <a:spcPts val="0"/>
              </a:spcAft>
              <a:buNone/>
            </a:pPr>
            <a:r>
              <a:t/>
            </a:r>
            <a:endParaRPr sz="1700"/>
          </a:p>
          <a:p>
            <a:pPr indent="-336550" lvl="0" marL="457200" rtl="0" algn="l">
              <a:spcBef>
                <a:spcPts val="1200"/>
              </a:spcBef>
              <a:spcAft>
                <a:spcPts val="0"/>
              </a:spcAft>
              <a:buSzPts val="1700"/>
              <a:buChar char="●"/>
            </a:pPr>
            <a:r>
              <a:rPr lang="pl" sz="1700"/>
              <a:t>Continuous - tasks that continue forever - without a terminal state</a:t>
            </a:r>
            <a:endParaRPr sz="1700"/>
          </a:p>
        </p:txBody>
      </p:sp>
      <p:pic>
        <p:nvPicPr>
          <p:cNvPr id="148" name="Google Shape;148;p21"/>
          <p:cNvPicPr preferRelativeResize="0"/>
          <p:nvPr/>
        </p:nvPicPr>
        <p:blipFill>
          <a:blip r:embed="rId3">
            <a:alphaModFix/>
          </a:blip>
          <a:stretch>
            <a:fillRect/>
          </a:stretch>
        </p:blipFill>
        <p:spPr>
          <a:xfrm>
            <a:off x="865449" y="1642025"/>
            <a:ext cx="1500000" cy="1404050"/>
          </a:xfrm>
          <a:prstGeom prst="rect">
            <a:avLst/>
          </a:prstGeom>
          <a:noFill/>
          <a:ln>
            <a:noFill/>
          </a:ln>
        </p:spPr>
      </p:pic>
      <p:pic>
        <p:nvPicPr>
          <p:cNvPr id="149" name="Google Shape;149;p21"/>
          <p:cNvPicPr preferRelativeResize="0"/>
          <p:nvPr/>
        </p:nvPicPr>
        <p:blipFill>
          <a:blip r:embed="rId4">
            <a:alphaModFix/>
          </a:blip>
          <a:stretch>
            <a:fillRect/>
          </a:stretch>
        </p:blipFill>
        <p:spPr>
          <a:xfrm>
            <a:off x="2617500" y="1642025"/>
            <a:ext cx="1456900" cy="1456900"/>
          </a:xfrm>
          <a:prstGeom prst="rect">
            <a:avLst/>
          </a:prstGeom>
          <a:noFill/>
          <a:ln>
            <a:noFill/>
          </a:ln>
        </p:spPr>
      </p:pic>
      <p:pic>
        <p:nvPicPr>
          <p:cNvPr id="150" name="Google Shape;150;p21"/>
          <p:cNvPicPr preferRelativeResize="0"/>
          <p:nvPr/>
        </p:nvPicPr>
        <p:blipFill>
          <a:blip r:embed="rId5">
            <a:alphaModFix/>
          </a:blip>
          <a:stretch>
            <a:fillRect/>
          </a:stretch>
        </p:blipFill>
        <p:spPr>
          <a:xfrm>
            <a:off x="4428850" y="1642025"/>
            <a:ext cx="1500000" cy="1500000"/>
          </a:xfrm>
          <a:prstGeom prst="rect">
            <a:avLst/>
          </a:prstGeom>
          <a:noFill/>
          <a:ln>
            <a:noFill/>
          </a:ln>
        </p:spPr>
      </p:pic>
      <p:pic>
        <p:nvPicPr>
          <p:cNvPr id="151" name="Google Shape;151;p21"/>
          <p:cNvPicPr preferRelativeResize="0"/>
          <p:nvPr/>
        </p:nvPicPr>
        <p:blipFill>
          <a:blip r:embed="rId6">
            <a:alphaModFix/>
          </a:blip>
          <a:stretch>
            <a:fillRect/>
          </a:stretch>
        </p:blipFill>
        <p:spPr>
          <a:xfrm>
            <a:off x="974225" y="3474825"/>
            <a:ext cx="2746325" cy="1528468"/>
          </a:xfrm>
          <a:prstGeom prst="rect">
            <a:avLst/>
          </a:prstGeom>
          <a:noFill/>
          <a:ln>
            <a:noFill/>
          </a:ln>
        </p:spPr>
      </p:pic>
      <p:pic>
        <p:nvPicPr>
          <p:cNvPr id="152" name="Google Shape;152;p21"/>
          <p:cNvPicPr preferRelativeResize="0"/>
          <p:nvPr/>
        </p:nvPicPr>
        <p:blipFill>
          <a:blip r:embed="rId7">
            <a:alphaModFix/>
          </a:blip>
          <a:stretch>
            <a:fillRect/>
          </a:stretch>
        </p:blipFill>
        <p:spPr>
          <a:xfrm>
            <a:off x="4074400" y="3452425"/>
            <a:ext cx="2746320" cy="1544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radient Science Club">
  <a:themeElements>
    <a:clrScheme name="Geometric">
      <a:dk1>
        <a:srgbClr val="1B5C7F"/>
      </a:dk1>
      <a:lt1>
        <a:srgbClr val="FFFFFF"/>
      </a:lt1>
      <a:dk2>
        <a:srgbClr val="434343"/>
      </a:dk2>
      <a:lt2>
        <a:srgbClr val="999999"/>
      </a:lt2>
      <a:accent1>
        <a:srgbClr val="54B1E3"/>
      </a:accent1>
      <a:accent2>
        <a:srgbClr val="85D1F4"/>
      </a:accent2>
      <a:accent3>
        <a:srgbClr val="9C254D"/>
      </a:accent3>
      <a:accent4>
        <a:srgbClr val="D23369"/>
      </a:accent4>
      <a:accent5>
        <a:srgbClr val="F06292"/>
      </a:accent5>
      <a:accent6>
        <a:srgbClr val="B6E3F8"/>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